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389" r:id="rId4"/>
    <p:sldId id="261" r:id="rId5"/>
    <p:sldId id="262" r:id="rId6"/>
    <p:sldId id="263" r:id="rId7"/>
    <p:sldId id="264" r:id="rId8"/>
    <p:sldId id="355" r:id="rId9"/>
    <p:sldId id="265" r:id="rId10"/>
    <p:sldId id="298" r:id="rId11"/>
    <p:sldId id="299" r:id="rId12"/>
    <p:sldId id="300" r:id="rId13"/>
    <p:sldId id="301" r:id="rId14"/>
    <p:sldId id="303" r:id="rId15"/>
    <p:sldId id="306" r:id="rId16"/>
    <p:sldId id="266" r:id="rId17"/>
    <p:sldId id="356" r:id="rId18"/>
    <p:sldId id="357" r:id="rId19"/>
    <p:sldId id="268" r:id="rId20"/>
    <p:sldId id="269" r:id="rId21"/>
    <p:sldId id="270" r:id="rId22"/>
    <p:sldId id="271" r:id="rId23"/>
    <p:sldId id="272" r:id="rId24"/>
    <p:sldId id="274" r:id="rId25"/>
    <p:sldId id="384" r:id="rId26"/>
    <p:sldId id="385" r:id="rId27"/>
    <p:sldId id="275" r:id="rId28"/>
    <p:sldId id="323" r:id="rId29"/>
    <p:sldId id="328" r:id="rId30"/>
    <p:sldId id="327" r:id="rId31"/>
    <p:sldId id="326" r:id="rId32"/>
    <p:sldId id="325" r:id="rId33"/>
    <p:sldId id="324" r:id="rId34"/>
    <p:sldId id="378" r:id="rId35"/>
    <p:sldId id="329" r:id="rId36"/>
    <p:sldId id="351" r:id="rId37"/>
    <p:sldId id="354" r:id="rId38"/>
    <p:sldId id="353" r:id="rId39"/>
    <p:sldId id="382" r:id="rId40"/>
    <p:sldId id="352" r:id="rId41"/>
    <p:sldId id="330" r:id="rId42"/>
    <p:sldId id="335" r:id="rId43"/>
    <p:sldId id="334" r:id="rId44"/>
    <p:sldId id="375" r:id="rId45"/>
    <p:sldId id="333" r:id="rId46"/>
    <p:sldId id="331" r:id="rId47"/>
    <p:sldId id="336" r:id="rId48"/>
    <p:sldId id="332" r:id="rId49"/>
    <p:sldId id="377" r:id="rId50"/>
    <p:sldId id="376" r:id="rId51"/>
    <p:sldId id="339" r:id="rId52"/>
    <p:sldId id="350" r:id="rId53"/>
    <p:sldId id="340" r:id="rId54"/>
    <p:sldId id="341" r:id="rId55"/>
    <p:sldId id="342" r:id="rId56"/>
    <p:sldId id="343" r:id="rId57"/>
    <p:sldId id="344" r:id="rId58"/>
    <p:sldId id="345" r:id="rId59"/>
    <p:sldId id="347" r:id="rId60"/>
    <p:sldId id="391" r:id="rId61"/>
    <p:sldId id="348" r:id="rId62"/>
    <p:sldId id="349" r:id="rId63"/>
    <p:sldId id="362" r:id="rId64"/>
    <p:sldId id="364" r:id="rId65"/>
    <p:sldId id="363" r:id="rId66"/>
    <p:sldId id="379" r:id="rId67"/>
    <p:sldId id="293" r:id="rId68"/>
    <p:sldId id="297" r:id="rId69"/>
    <p:sldId id="307" r:id="rId70"/>
    <p:sldId id="308" r:id="rId71"/>
    <p:sldId id="309" r:id="rId72"/>
    <p:sldId id="310" r:id="rId73"/>
    <p:sldId id="311" r:id="rId74"/>
    <p:sldId id="368" r:id="rId75"/>
    <p:sldId id="374" r:id="rId76"/>
    <p:sldId id="369" r:id="rId77"/>
    <p:sldId id="370" r:id="rId78"/>
    <p:sldId id="371" r:id="rId79"/>
    <p:sldId id="381" r:id="rId80"/>
    <p:sldId id="372" r:id="rId81"/>
    <p:sldId id="390" r:id="rId82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 autoAdjust="0"/>
    <p:restoredTop sz="99378" autoAdjust="0"/>
  </p:normalViewPr>
  <p:slideViewPr>
    <p:cSldViewPr>
      <p:cViewPr varScale="1">
        <p:scale>
          <a:sx n="90" d="100"/>
          <a:sy n="90" d="100"/>
        </p:scale>
        <p:origin x="140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9"/>
      <c:rotY val="0"/>
      <c:rAngAx val="0"/>
    </c:view3D>
    <c:floor>
      <c:thickness val="0"/>
      <c:spPr>
        <a:noFill/>
        <a:ln w="9528">
          <a:solidFill>
            <a:srgbClr val="868686"/>
          </a:solidFill>
          <a:prstDash val="solid"/>
          <a:round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3.3950617283950692E-2"/>
          <c:y val="4.7702597394276937E-2"/>
          <c:w val="0.58724142121123768"/>
          <c:h val="0.8821465240847296"/>
        </c:manualLayout>
      </c:layout>
      <c:pie3DChart>
        <c:varyColors val="1"/>
        <c:ser>
          <c:idx val="0"/>
          <c:order val="0"/>
          <c:tx>
            <c:v>Продажи</c:v>
          </c:tx>
          <c:explosion val="25"/>
          <c:dPt>
            <c:idx val="0"/>
            <c:bubble3D val="0"/>
            <c:explosion val="0"/>
            <c:spPr>
              <a:solidFill>
                <a:srgbClr val="4F81BD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81BF-4717-9A63-3B131B28DDCE}"/>
              </c:ext>
            </c:extLst>
          </c:dPt>
          <c:dPt>
            <c:idx val="1"/>
            <c:bubble3D val="0"/>
            <c:explosion val="0"/>
            <c:spPr>
              <a:solidFill>
                <a:srgbClr val="C0504D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81BF-4717-9A63-3B131B28DDCE}"/>
              </c:ext>
            </c:extLst>
          </c:dPt>
          <c:dPt>
            <c:idx val="2"/>
            <c:bubble3D val="0"/>
            <c:explosion val="0"/>
            <c:spPr>
              <a:solidFill>
                <a:srgbClr val="9BBB5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81BF-4717-9A63-3B131B28DDCE}"/>
              </c:ext>
            </c:extLst>
          </c:dPt>
          <c:dPt>
            <c:idx val="3"/>
            <c:bubble3D val="0"/>
            <c:spPr>
              <a:solidFill>
                <a:srgbClr val="8064A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81BF-4717-9A63-3B131B28DDCE}"/>
              </c:ext>
            </c:extLst>
          </c:dPt>
          <c:dLbls>
            <c:dLbl>
              <c:idx val="0"/>
              <c:layout>
                <c:manualLayout>
                  <c:x val="-4.5978176339068727E-2"/>
                  <c:y val="0.29196420029435138"/>
                </c:manualLayout>
              </c:layout>
              <c:tx>
                <c:rich>
                  <a:bodyPr/>
                  <a:lstStyle/>
                  <a:p>
                    <a:r>
                      <a:rPr lang="ru-RU" b="1" dirty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b="1" dirty="0">
                        <a:latin typeface="Times New Roman" pitchFamily="18" charset="0"/>
                        <a:cs typeface="Times New Roman" pitchFamily="18" charset="0"/>
                      </a:rPr>
                      <a:t>3</a:t>
                    </a:r>
                    <a:r>
                      <a:rPr lang="ru-RU" b="1" dirty="0">
                        <a:latin typeface="Times New Roman" pitchFamily="18" charset="0"/>
                        <a:cs typeface="Times New Roman" pitchFamily="18" charset="0"/>
                      </a:rPr>
                      <a:t>,4</a:t>
                    </a:r>
                  </a:p>
                  <a:p>
                    <a:r>
                      <a:rPr lang="ru-RU" b="1" dirty="0">
                        <a:latin typeface="Times New Roman" pitchFamily="18" charset="0"/>
                        <a:cs typeface="Times New Roman" pitchFamily="18" charset="0"/>
                      </a:rPr>
                      <a:t> млн.руб.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BF-4717-9A63-3B131B28DDCE}"/>
                </c:ext>
              </c:extLst>
            </c:dLbl>
            <c:dLbl>
              <c:idx val="1"/>
              <c:layout>
                <c:manualLayout>
                  <c:x val="4.0546320598814016E-2"/>
                  <c:y val="0.119073769780063"/>
                </c:manualLayout>
              </c:layout>
              <c:tx>
                <c:rich>
                  <a:bodyPr/>
                  <a:lstStyle/>
                  <a:p>
                    <a:r>
                      <a:rPr lang="ru-RU" b="1" dirty="0">
                        <a:latin typeface="Times New Roman" pitchFamily="18" charset="0"/>
                        <a:cs typeface="Times New Roman" pitchFamily="18" charset="0"/>
                      </a:rPr>
                      <a:t>0,8 млн. руб.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BF-4717-9A63-3B131B28DDCE}"/>
                </c:ext>
              </c:extLst>
            </c:dLbl>
            <c:dLbl>
              <c:idx val="2"/>
              <c:layout>
                <c:manualLayout>
                  <c:x val="0.1388888888888889"/>
                  <c:y val="-0.19956632395476959"/>
                </c:manualLayout>
              </c:layout>
              <c:tx>
                <c:rich>
                  <a:bodyPr/>
                  <a:lstStyle/>
                  <a:p>
                    <a:r>
                      <a:rPr lang="ru-RU" b="1" dirty="0">
                        <a:latin typeface="Times New Roman" pitchFamily="18" charset="0"/>
                        <a:cs typeface="Times New Roman" pitchFamily="18" charset="0"/>
                      </a:rPr>
                      <a:t>0,5 млн. руб.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1BF-4717-9A63-3B131B28DDC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BF-4717-9A63-3B131B28DD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800" b="1" i="0" u="none" strike="noStrike" kern="1200" baseline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Lit>
              <c:ptCount val="4"/>
              <c:pt idx="0">
                <c:v>Подпрограмма "Модернизация объектов коммунальной инфраструктуры"</c:v>
              </c:pt>
              <c:pt idx="1">
                <c:v>Подпрограмма "Оказание молодым семьям гос. поддержки для улучшения жилищных условий"</c:v>
              </c:pt>
              <c:pt idx="2">
                <c:v>Подпрограмма "Подготовка земельных участков для освоения в целях жилищного строительства"</c:v>
              </c:pt>
            </c:strLit>
          </c:cat>
          <c:val>
            <c:numLit>
              <c:formatCode>General</c:formatCode>
              <c:ptCount val="4"/>
              <c:pt idx="0">
                <c:v>2.4</c:v>
              </c:pt>
              <c:pt idx="1">
                <c:v>0.60000000000000064</c:v>
              </c:pt>
              <c:pt idx="2">
                <c:v>1.5</c:v>
              </c:pt>
              <c:pt idx="3">
                <c:v>0</c:v>
              </c:pt>
            </c:numLit>
          </c:val>
          <c:extLst>
            <c:ext xmlns:c16="http://schemas.microsoft.com/office/drawing/2014/chart" uri="{C3380CC4-5D6E-409C-BE32-E72D297353CC}">
              <c16:uniqueId val="{00000004-81BF-4717-9A63-3B131B28DD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68446376494604255"/>
          <c:y val="8.4837268742383402E-3"/>
          <c:w val="0.30627697579469959"/>
          <c:h val="0.96619633540648564"/>
        </c:manualLayout>
      </c:layout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1600" b="1" i="0" u="none" strike="noStrike" kern="1200" baseline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  <a:ln>
      <a:noFill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ru-RU" sz="1800" b="0" i="0" u="none" strike="noStrike" kern="1200" baseline="0">
          <a:solidFill>
            <a:srgbClr val="000000"/>
          </a:solidFill>
          <a:latin typeface="Calibri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9"/>
      <c:rotY val="0"/>
      <c:rAngAx val="0"/>
    </c:view3D>
    <c:floor>
      <c:thickness val="0"/>
      <c:spPr>
        <a:noFill/>
        <a:ln w="9528">
          <a:solidFill>
            <a:srgbClr val="868686"/>
          </a:solidFill>
          <a:prstDash val="solid"/>
          <a:round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2.2182123067949842E-3"/>
          <c:y val="8.7753998655312707E-2"/>
          <c:w val="0.53722999902789925"/>
          <c:h val="0.81326742023071796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</c:spPr>
    </c:plotArea>
    <c:legend>
      <c:legendPos val="r"/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1800" b="0" i="0" u="none" strike="noStrike" kern="1200" baseline="0">
              <a:solidFill>
                <a:srgbClr val="000000"/>
              </a:solidFill>
              <a:latin typeface="Calibri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ru-RU" sz="1800" b="0" i="0" u="none" strike="noStrike" kern="1200" baseline="0">
          <a:solidFill>
            <a:srgbClr val="000000"/>
          </a:solidFill>
          <a:latin typeface="Calibri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7DC588-4728-4249-A52B-46E83723C832}" type="doc">
      <dgm:prSet loTypeId="urn:microsoft.com/office/officeart/2005/8/layout/vList5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F4064ADD-BCAB-48BB-B64B-74980AA7054B}">
      <dgm:prSet phldrT="[Текст]"/>
      <dgm:spPr/>
      <dgm:t>
        <a:bodyPr/>
        <a:lstStyle/>
        <a:p>
          <a:r>
            <a:rPr lang="ru-RU" dirty="0"/>
            <a:t>Отдых детей в каникулярный период</a:t>
          </a:r>
        </a:p>
      </dgm:t>
    </dgm:pt>
    <dgm:pt modelId="{7C5F0537-F2D5-44EA-83D9-B3150B8FE3ED}" type="parTrans" cxnId="{0089B687-9292-494D-93FF-222F225A8DAE}">
      <dgm:prSet/>
      <dgm:spPr/>
      <dgm:t>
        <a:bodyPr/>
        <a:lstStyle/>
        <a:p>
          <a:endParaRPr lang="ru-RU"/>
        </a:p>
      </dgm:t>
    </dgm:pt>
    <dgm:pt modelId="{6C06B19A-1E11-42AC-982C-2746288BE364}" type="sibTrans" cxnId="{0089B687-9292-494D-93FF-222F225A8DAE}">
      <dgm:prSet/>
      <dgm:spPr/>
      <dgm:t>
        <a:bodyPr/>
        <a:lstStyle/>
        <a:p>
          <a:endParaRPr lang="ru-RU"/>
        </a:p>
      </dgm:t>
    </dgm:pt>
    <dgm:pt modelId="{7AE33D27-628A-46A3-AD6E-8736022E90DA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400" baseline="0" dirty="0">
              <a:latin typeface="Times New Roman" pitchFamily="18" charset="0"/>
              <a:cs typeface="Times New Roman" pitchFamily="18" charset="0"/>
            </a:rPr>
            <a:t>Круглогодичное содержание МКУ ДОЦ Ребячья Республика – 12,4 млн.руб.</a:t>
          </a:r>
        </a:p>
      </dgm:t>
    </dgm:pt>
    <dgm:pt modelId="{884EF22C-62EF-4EB4-A470-FCB335A882B9}" type="parTrans" cxnId="{E22F29D4-875C-4784-9212-48786B97C0B4}">
      <dgm:prSet/>
      <dgm:spPr/>
      <dgm:t>
        <a:bodyPr/>
        <a:lstStyle/>
        <a:p>
          <a:endParaRPr lang="ru-RU"/>
        </a:p>
      </dgm:t>
    </dgm:pt>
    <dgm:pt modelId="{748D0819-78A4-4CB5-868F-A1F209201E15}" type="sibTrans" cxnId="{E22F29D4-875C-4784-9212-48786B97C0B4}">
      <dgm:prSet/>
      <dgm:spPr/>
      <dgm:t>
        <a:bodyPr/>
        <a:lstStyle/>
        <a:p>
          <a:endParaRPr lang="ru-RU"/>
        </a:p>
      </dgm:t>
    </dgm:pt>
    <dgm:pt modelId="{4972B614-022B-490C-9EA6-A5270CA447C1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400" baseline="0" dirty="0">
              <a:latin typeface="Times New Roman" pitchFamily="18" charset="0"/>
              <a:cs typeface="Times New Roman" pitchFamily="18" charset="0"/>
            </a:rPr>
            <a:t>Организация отдыха детей на базе Ребячьей Республики за счет продажи путевок -10,5 млн.руб.</a:t>
          </a:r>
        </a:p>
      </dgm:t>
    </dgm:pt>
    <dgm:pt modelId="{9EF3FC49-6A31-44A3-BEB9-B00F5BE8764B}" type="parTrans" cxnId="{93A74D85-C5EA-42E9-9017-559663A96BE5}">
      <dgm:prSet/>
      <dgm:spPr/>
      <dgm:t>
        <a:bodyPr/>
        <a:lstStyle/>
        <a:p>
          <a:endParaRPr lang="ru-RU"/>
        </a:p>
      </dgm:t>
    </dgm:pt>
    <dgm:pt modelId="{C4BAC708-4602-4ED6-BB27-855B4B4F3132}" type="sibTrans" cxnId="{93A74D85-C5EA-42E9-9017-559663A96BE5}">
      <dgm:prSet/>
      <dgm:spPr/>
      <dgm:t>
        <a:bodyPr/>
        <a:lstStyle/>
        <a:p>
          <a:endParaRPr lang="ru-RU"/>
        </a:p>
      </dgm:t>
    </dgm:pt>
    <dgm:pt modelId="{CAA525BA-C1DD-4EFE-B78E-76E20A670C3B}">
      <dgm:prSet phldrT="[Текст]"/>
      <dgm:spPr/>
      <dgm:t>
        <a:bodyPr/>
        <a:lstStyle/>
        <a:p>
          <a:r>
            <a:rPr lang="ru-RU" dirty="0"/>
            <a:t>Мероприятия </a:t>
          </a:r>
        </a:p>
      </dgm:t>
    </dgm:pt>
    <dgm:pt modelId="{6274985D-925D-486A-B3DC-F2F3B3C0DAFB}" type="parTrans" cxnId="{D6102E5B-2426-44A0-B777-D158BDB9D82E}">
      <dgm:prSet/>
      <dgm:spPr/>
      <dgm:t>
        <a:bodyPr/>
        <a:lstStyle/>
        <a:p>
          <a:endParaRPr lang="ru-RU"/>
        </a:p>
      </dgm:t>
    </dgm:pt>
    <dgm:pt modelId="{1C5D3D0D-5DA2-41F2-A0B8-446BFDC517DC}" type="sibTrans" cxnId="{D6102E5B-2426-44A0-B777-D158BDB9D82E}">
      <dgm:prSet/>
      <dgm:spPr/>
      <dgm:t>
        <a:bodyPr/>
        <a:lstStyle/>
        <a:p>
          <a:endParaRPr lang="ru-RU"/>
        </a:p>
      </dgm:t>
    </dgm:pt>
    <dgm:pt modelId="{269582B2-94C3-4FF5-85A2-07DE0CE60445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Организация и проведение мероприятий  в области образования -85,0т.р.</a:t>
          </a:r>
        </a:p>
      </dgm:t>
    </dgm:pt>
    <dgm:pt modelId="{8B7EF3C2-FB3F-499C-A7A6-F653AC3CD983}" type="parTrans" cxnId="{18AFC2C9-08E3-4FA9-8ADB-B47BC696EC2A}">
      <dgm:prSet/>
      <dgm:spPr/>
      <dgm:t>
        <a:bodyPr/>
        <a:lstStyle/>
        <a:p>
          <a:endParaRPr lang="ru-RU"/>
        </a:p>
      </dgm:t>
    </dgm:pt>
    <dgm:pt modelId="{DC077A3D-B009-40F4-8765-69835E44A501}" type="sibTrans" cxnId="{18AFC2C9-08E3-4FA9-8ADB-B47BC696EC2A}">
      <dgm:prSet/>
      <dgm:spPr/>
      <dgm:t>
        <a:bodyPr/>
        <a:lstStyle/>
        <a:p>
          <a:endParaRPr lang="ru-RU"/>
        </a:p>
      </dgm:t>
    </dgm:pt>
    <dgm:pt modelId="{3341F999-5847-4E06-AFBC-D9B4FF4E42D0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Приобретение школьного автобуса – 1,3 млн.руб.</a:t>
          </a:r>
        </a:p>
      </dgm:t>
    </dgm:pt>
    <dgm:pt modelId="{9DBB8F62-4008-4684-9BBA-771AC824826F}" type="parTrans" cxnId="{CD86A758-1B24-487F-A264-51D3293EBD9C}">
      <dgm:prSet/>
      <dgm:spPr/>
      <dgm:t>
        <a:bodyPr/>
        <a:lstStyle/>
        <a:p>
          <a:endParaRPr lang="ru-RU"/>
        </a:p>
      </dgm:t>
    </dgm:pt>
    <dgm:pt modelId="{6B32F0FA-3320-43CF-A8F3-79B1FA615B09}" type="sibTrans" cxnId="{CD86A758-1B24-487F-A264-51D3293EBD9C}">
      <dgm:prSet/>
      <dgm:spPr/>
      <dgm:t>
        <a:bodyPr/>
        <a:lstStyle/>
        <a:p>
          <a:endParaRPr lang="ru-RU"/>
        </a:p>
      </dgm:t>
    </dgm:pt>
    <dgm:pt modelId="{2348FB2A-B0E0-4A73-8775-1D9160F11415}">
      <dgm:prSet phldrT="[Текст]"/>
      <dgm:spPr/>
      <dgm:t>
        <a:bodyPr/>
        <a:lstStyle/>
        <a:p>
          <a:r>
            <a:rPr lang="ru-RU" dirty="0"/>
            <a:t>Содержание казенных учреждений</a:t>
          </a:r>
        </a:p>
      </dgm:t>
    </dgm:pt>
    <dgm:pt modelId="{A039D4F7-64F8-4A25-AB80-B9B79BD950D7}" type="parTrans" cxnId="{32417B1A-167F-48FD-8C0E-5A4CBCA98F4B}">
      <dgm:prSet/>
      <dgm:spPr/>
      <dgm:t>
        <a:bodyPr/>
        <a:lstStyle/>
        <a:p>
          <a:endParaRPr lang="ru-RU"/>
        </a:p>
      </dgm:t>
    </dgm:pt>
    <dgm:pt modelId="{18719BEC-E574-4265-A64C-3FF5065513BC}" type="sibTrans" cxnId="{32417B1A-167F-48FD-8C0E-5A4CBCA98F4B}">
      <dgm:prSet/>
      <dgm:spPr/>
      <dgm:t>
        <a:bodyPr/>
        <a:lstStyle/>
        <a:p>
          <a:endParaRPr lang="ru-RU"/>
        </a:p>
      </dgm:t>
    </dgm:pt>
    <dgm:pt modelId="{E3D55F6E-9CFB-4A00-AA67-0422C395E21A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400" baseline="0" dirty="0">
              <a:latin typeface="Times New Roman" pitchFamily="18" charset="0"/>
              <a:cs typeface="Times New Roman" pitchFamily="18" charset="0"/>
            </a:rPr>
            <a:t>Организация отдыха детей на базе Ребячьей республики и </a:t>
          </a:r>
          <a:r>
            <a:rPr lang="ru-RU" sz="1400" baseline="0" dirty="0" err="1">
              <a:latin typeface="Times New Roman" pitchFamily="18" charset="0"/>
              <a:cs typeface="Times New Roman" pitchFamily="18" charset="0"/>
            </a:rPr>
            <a:t>общеобразоват</a:t>
          </a:r>
          <a:r>
            <a:rPr lang="ru-RU" sz="1400" baseline="0" dirty="0">
              <a:latin typeface="Times New Roman" pitchFamily="18" charset="0"/>
              <a:cs typeface="Times New Roman" pitchFamily="18" charset="0"/>
            </a:rPr>
            <a:t>. школ за счет средств областного бюджета -9,0млн.руб.</a:t>
          </a:r>
        </a:p>
      </dgm:t>
    </dgm:pt>
    <dgm:pt modelId="{39D22538-FC76-4481-998A-1168A3823223}" type="parTrans" cxnId="{79C3B08C-9AF2-4711-9401-9F6A2476A56E}">
      <dgm:prSet/>
      <dgm:spPr/>
      <dgm:t>
        <a:bodyPr/>
        <a:lstStyle/>
        <a:p>
          <a:endParaRPr lang="ru-RU"/>
        </a:p>
      </dgm:t>
    </dgm:pt>
    <dgm:pt modelId="{AEBD7DEF-4267-44E8-8521-025DBB7D2E7D}" type="sibTrans" cxnId="{79C3B08C-9AF2-4711-9401-9F6A2476A56E}">
      <dgm:prSet/>
      <dgm:spPr/>
      <dgm:t>
        <a:bodyPr/>
        <a:lstStyle/>
        <a:p>
          <a:endParaRPr lang="ru-RU"/>
        </a:p>
      </dgm:t>
    </dgm:pt>
    <dgm:pt modelId="{14C9F59B-6A48-4C21-8B12-78570E56199B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Обеспечение питанием детей из малообеспеченных семей – 2,4 млн.руб.</a:t>
          </a:r>
        </a:p>
      </dgm:t>
    </dgm:pt>
    <dgm:pt modelId="{D7900656-EB11-4C11-AC83-A98C56DB027A}" type="parTrans" cxnId="{D926FADC-CDED-4EC1-8149-F3F727FF2A54}">
      <dgm:prSet/>
      <dgm:spPr/>
      <dgm:t>
        <a:bodyPr/>
        <a:lstStyle/>
        <a:p>
          <a:endParaRPr lang="ru-RU"/>
        </a:p>
      </dgm:t>
    </dgm:pt>
    <dgm:pt modelId="{CF75A46C-4272-4FB7-99E3-506D3A8F9924}" type="sibTrans" cxnId="{D926FADC-CDED-4EC1-8149-F3F727FF2A54}">
      <dgm:prSet/>
      <dgm:spPr/>
      <dgm:t>
        <a:bodyPr/>
        <a:lstStyle/>
        <a:p>
          <a:endParaRPr lang="ru-RU"/>
        </a:p>
      </dgm:t>
    </dgm:pt>
    <dgm:pt modelId="{7D1D8C54-97B3-4D5C-80B0-6C7F9FF4C3EA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Поддержка одаренных детей и талантливой молодежи – 266,0 тыс.руб.</a:t>
          </a:r>
        </a:p>
      </dgm:t>
    </dgm:pt>
    <dgm:pt modelId="{D91E7B73-A465-4257-A744-3D41ECF881A5}" type="parTrans" cxnId="{CAD65E82-7459-4171-9CED-ADDF460640B6}">
      <dgm:prSet/>
      <dgm:spPr/>
      <dgm:t>
        <a:bodyPr/>
        <a:lstStyle/>
        <a:p>
          <a:endParaRPr lang="ru-RU"/>
        </a:p>
      </dgm:t>
    </dgm:pt>
    <dgm:pt modelId="{B4BE4183-A20A-430D-BD51-3D796A05D023}" type="sibTrans" cxnId="{CAD65E82-7459-4171-9CED-ADDF460640B6}">
      <dgm:prSet/>
      <dgm:spPr/>
      <dgm:t>
        <a:bodyPr/>
        <a:lstStyle/>
        <a:p>
          <a:endParaRPr lang="ru-RU"/>
        </a:p>
      </dgm:t>
    </dgm:pt>
    <dgm:pt modelId="{AC97AC99-C316-4BAB-B97E-959126FFE7C9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Поддержка и развитие </a:t>
          </a:r>
          <a:r>
            <a:rPr lang="ru-RU" sz="1400" dirty="0" err="1">
              <a:latin typeface="Times New Roman" pitchFamily="18" charset="0"/>
              <a:cs typeface="Times New Roman" pitchFamily="18" charset="0"/>
            </a:rPr>
            <a:t>профес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. мастерства </a:t>
          </a:r>
          <a:r>
            <a:rPr lang="ru-RU" sz="1400" dirty="0" err="1">
              <a:latin typeface="Times New Roman" pitchFamily="18" charset="0"/>
              <a:cs typeface="Times New Roman" pitchFamily="18" charset="0"/>
            </a:rPr>
            <a:t>педработников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 – 229,0 тыс.руб.</a:t>
          </a:r>
        </a:p>
      </dgm:t>
    </dgm:pt>
    <dgm:pt modelId="{30D9A76E-F963-4A32-9B72-2EC3DFCAA940}" type="parTrans" cxnId="{DAE2C811-CA08-497D-8A31-B30F5B8F3A84}">
      <dgm:prSet/>
      <dgm:spPr/>
      <dgm:t>
        <a:bodyPr/>
        <a:lstStyle/>
        <a:p>
          <a:endParaRPr lang="ru-RU"/>
        </a:p>
      </dgm:t>
    </dgm:pt>
    <dgm:pt modelId="{9635DC9F-1381-4276-98B6-7833C56B35F4}" type="sibTrans" cxnId="{DAE2C811-CA08-497D-8A31-B30F5B8F3A84}">
      <dgm:prSet/>
      <dgm:spPr/>
      <dgm:t>
        <a:bodyPr/>
        <a:lstStyle/>
        <a:p>
          <a:endParaRPr lang="ru-RU"/>
        </a:p>
      </dgm:t>
    </dgm:pt>
    <dgm:pt modelId="{60947728-F57B-4249-9C7A-4054360717E8}">
      <dgm:prSet/>
      <dgm:spPr/>
      <dgm:t>
        <a:bodyPr/>
        <a:lstStyle/>
        <a:p>
          <a:r>
            <a:rPr lang="ru-RU" dirty="0"/>
            <a:t>Осуществление переданных полномочий</a:t>
          </a:r>
        </a:p>
      </dgm:t>
    </dgm:pt>
    <dgm:pt modelId="{355A82B3-D08B-4661-9BF4-4F808B550218}" type="parTrans" cxnId="{D65AC418-31DF-4C67-A349-A6EED789CA94}">
      <dgm:prSet/>
      <dgm:spPr/>
      <dgm:t>
        <a:bodyPr/>
        <a:lstStyle/>
        <a:p>
          <a:endParaRPr lang="ru-RU"/>
        </a:p>
      </dgm:t>
    </dgm:pt>
    <dgm:pt modelId="{75793F4D-9CB0-40E3-849E-E16555AD54EF}" type="sibTrans" cxnId="{D65AC418-31DF-4C67-A349-A6EED789CA94}">
      <dgm:prSet/>
      <dgm:spPr/>
      <dgm:t>
        <a:bodyPr/>
        <a:lstStyle/>
        <a:p>
          <a:endParaRPr lang="ru-RU"/>
        </a:p>
      </dgm:t>
    </dgm:pt>
    <dgm:pt modelId="{BE9D4D93-8616-45AA-A6B6-58A9B0C1302C}">
      <dgm:prSet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pPr>
            <a:lnSpc>
              <a:spcPct val="100000"/>
            </a:lnSpc>
          </a:pP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D0DE9FCC-C0D0-4288-9D4F-57EB6BA73113}" type="parTrans" cxnId="{BCD16BB4-B6D8-4982-9D83-939F8A2548EB}">
      <dgm:prSet/>
      <dgm:spPr/>
      <dgm:t>
        <a:bodyPr/>
        <a:lstStyle/>
        <a:p>
          <a:endParaRPr lang="ru-RU"/>
        </a:p>
      </dgm:t>
    </dgm:pt>
    <dgm:pt modelId="{4F670349-36D3-4A6C-97AD-D8C6DFF7D8B6}" type="sibTrans" cxnId="{BCD16BB4-B6D8-4982-9D83-939F8A2548EB}">
      <dgm:prSet/>
      <dgm:spPr/>
      <dgm:t>
        <a:bodyPr/>
        <a:lstStyle/>
        <a:p>
          <a:endParaRPr lang="ru-RU"/>
        </a:p>
      </dgm:t>
    </dgm:pt>
    <dgm:pt modelId="{8A851A34-F206-4550-8A82-742D44A2A26B}">
      <dgm:prSet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Обеспечение </a:t>
          </a:r>
          <a:r>
            <a:rPr lang="ru-RU" sz="1400" dirty="0" err="1">
              <a:latin typeface="Times New Roman" pitchFamily="18" charset="0"/>
              <a:cs typeface="Times New Roman" pitchFamily="18" charset="0"/>
            </a:rPr>
            <a:t>гос.гарантий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 реализации прав на получение общедоступного и бесплатного образования детей в школах – 114,4млн.руб.</a:t>
          </a:r>
        </a:p>
      </dgm:t>
    </dgm:pt>
    <dgm:pt modelId="{B0F36123-BFB7-4EA2-8525-F2DAE806A471}" type="parTrans" cxnId="{AC0C8FFE-AE4D-44A1-9FD1-95CF22773570}">
      <dgm:prSet/>
      <dgm:spPr/>
      <dgm:t>
        <a:bodyPr/>
        <a:lstStyle/>
        <a:p>
          <a:endParaRPr lang="ru-RU"/>
        </a:p>
      </dgm:t>
    </dgm:pt>
    <dgm:pt modelId="{C5F243F3-424F-4CC9-903F-C021A661D232}" type="sibTrans" cxnId="{AC0C8FFE-AE4D-44A1-9FD1-95CF22773570}">
      <dgm:prSet/>
      <dgm:spPr/>
      <dgm:t>
        <a:bodyPr/>
        <a:lstStyle/>
        <a:p>
          <a:endParaRPr lang="ru-RU"/>
        </a:p>
      </dgm:t>
    </dgm:pt>
    <dgm:pt modelId="{5E40826A-854C-4CD0-A821-906B5A34667A}">
      <dgm:prSet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ru-RU" sz="800" dirty="0"/>
        </a:p>
      </dgm:t>
    </dgm:pt>
    <dgm:pt modelId="{69E55FD9-85FD-44E5-A8F6-9C632FA8D5CF}" type="parTrans" cxnId="{CB8871B9-7ECA-4042-B82B-33F40A79445A}">
      <dgm:prSet/>
      <dgm:spPr/>
      <dgm:t>
        <a:bodyPr/>
        <a:lstStyle/>
        <a:p>
          <a:endParaRPr lang="ru-RU"/>
        </a:p>
      </dgm:t>
    </dgm:pt>
    <dgm:pt modelId="{3401BEE9-5316-4D93-B692-11B8ED00A3C3}" type="sibTrans" cxnId="{CB8871B9-7ECA-4042-B82B-33F40A79445A}">
      <dgm:prSet/>
      <dgm:spPr/>
      <dgm:t>
        <a:bodyPr/>
        <a:lstStyle/>
        <a:p>
          <a:endParaRPr lang="ru-RU"/>
        </a:p>
      </dgm:t>
    </dgm:pt>
    <dgm:pt modelId="{7C21B008-9F52-46A6-9FB7-0F0B97CEEDFB}">
      <dgm:prSet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Обеспечение </a:t>
          </a:r>
          <a:r>
            <a:rPr lang="ru-RU" sz="1400" dirty="0" err="1">
              <a:latin typeface="Times New Roman" pitchFamily="18" charset="0"/>
              <a:cs typeface="Times New Roman" pitchFamily="18" charset="0"/>
            </a:rPr>
            <a:t>гос.гарантий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 реализации прав на получение общедоступного и бесплатного образования детей в школе-интернате – 9,5млн.руб.</a:t>
          </a:r>
        </a:p>
      </dgm:t>
    </dgm:pt>
    <dgm:pt modelId="{066AA35C-4BD8-473D-9710-CC0965BEF319}" type="parTrans" cxnId="{F930090C-48FB-4CA1-A8E2-E814CC3192A9}">
      <dgm:prSet/>
      <dgm:spPr/>
      <dgm:t>
        <a:bodyPr/>
        <a:lstStyle/>
        <a:p>
          <a:endParaRPr lang="ru-RU"/>
        </a:p>
      </dgm:t>
    </dgm:pt>
    <dgm:pt modelId="{64D5DF5B-CF9E-4563-9E45-C8B301C1B668}" type="sibTrans" cxnId="{F930090C-48FB-4CA1-A8E2-E814CC3192A9}">
      <dgm:prSet/>
      <dgm:spPr/>
      <dgm:t>
        <a:bodyPr/>
        <a:lstStyle/>
        <a:p>
          <a:endParaRPr lang="ru-RU"/>
        </a:p>
      </dgm:t>
    </dgm:pt>
    <dgm:pt modelId="{AA9F3A6C-3D7F-4D78-A361-2C4ED011B6EC}">
      <dgm:prSet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Компенсация затрат родителей (законных представителей) детей-инвалидов в части организации обучения по основным общеобразовательным программам на дому – 2,4млн.руб.</a:t>
          </a:r>
        </a:p>
      </dgm:t>
    </dgm:pt>
    <dgm:pt modelId="{83736F71-C49D-44B9-89D0-3987F7264CDC}" type="parTrans" cxnId="{59CF88CA-BEF3-4C41-AC9F-49BE79E722F2}">
      <dgm:prSet/>
      <dgm:spPr/>
      <dgm:t>
        <a:bodyPr/>
        <a:lstStyle/>
        <a:p>
          <a:endParaRPr lang="ru-RU"/>
        </a:p>
      </dgm:t>
    </dgm:pt>
    <dgm:pt modelId="{40A3C03B-2E66-4117-B268-F6B2545668B1}" type="sibTrans" cxnId="{59CF88CA-BEF3-4C41-AC9F-49BE79E722F2}">
      <dgm:prSet/>
      <dgm:spPr/>
      <dgm:t>
        <a:bodyPr/>
        <a:lstStyle/>
        <a:p>
          <a:endParaRPr lang="ru-RU"/>
        </a:p>
      </dgm:t>
    </dgm:pt>
    <dgm:pt modelId="{F4CDA936-BBC6-4095-9E0E-618D53022168}">
      <dgm:prSet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Организация предоставления психолого-педагогической, медицинской и социальной помощи обучающимся, испытывающим трудности в освоении основных общеобразовательных программ, своем развитии и социальной адаптации – 10,5тыс.руб.</a:t>
          </a:r>
        </a:p>
      </dgm:t>
    </dgm:pt>
    <dgm:pt modelId="{D7D99637-F734-446A-A4F2-59864D34E832}" type="parTrans" cxnId="{3BBD3417-CF3A-4177-A5FC-BAF0C0DF5D3E}">
      <dgm:prSet/>
      <dgm:spPr/>
      <dgm:t>
        <a:bodyPr/>
        <a:lstStyle/>
        <a:p>
          <a:endParaRPr lang="ru-RU"/>
        </a:p>
      </dgm:t>
    </dgm:pt>
    <dgm:pt modelId="{C14C23CE-8909-4513-B4F8-E29C5FAFAE38}" type="sibTrans" cxnId="{3BBD3417-CF3A-4177-A5FC-BAF0C0DF5D3E}">
      <dgm:prSet/>
      <dgm:spPr/>
      <dgm:t>
        <a:bodyPr/>
        <a:lstStyle/>
        <a:p>
          <a:endParaRPr lang="ru-RU"/>
        </a:p>
      </dgm:t>
    </dgm:pt>
    <dgm:pt modelId="{A7F86E0D-7722-4C50-93DE-5D505C44B7BD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400" baseline="0" dirty="0">
              <a:latin typeface="Times New Roman" pitchFamily="18" charset="0"/>
              <a:cs typeface="Times New Roman" pitchFamily="18" charset="0"/>
            </a:rPr>
            <a:t>Обеспечение деятельности Управления образования – 20,1млн.руб.</a:t>
          </a:r>
        </a:p>
      </dgm:t>
    </dgm:pt>
    <dgm:pt modelId="{C8B3374F-303A-4CE2-9DA7-B106E28CF2A8}" type="sibTrans" cxnId="{66FAFF1F-067D-41D2-97E2-13D848AEF4B7}">
      <dgm:prSet/>
      <dgm:spPr/>
      <dgm:t>
        <a:bodyPr/>
        <a:lstStyle/>
        <a:p>
          <a:endParaRPr lang="ru-RU"/>
        </a:p>
      </dgm:t>
    </dgm:pt>
    <dgm:pt modelId="{D7D4152B-C10C-49E4-9CAA-2F0F1F1A36E6}" type="parTrans" cxnId="{66FAFF1F-067D-41D2-97E2-13D848AEF4B7}">
      <dgm:prSet/>
      <dgm:spPr/>
      <dgm:t>
        <a:bodyPr/>
        <a:lstStyle/>
        <a:p>
          <a:endParaRPr lang="ru-RU"/>
        </a:p>
      </dgm:t>
    </dgm:pt>
    <dgm:pt modelId="{6D9BDB73-E0F7-4625-AB67-94D2716F42B9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400" baseline="0" dirty="0">
              <a:latin typeface="Times New Roman" pitchFamily="18" charset="0"/>
              <a:cs typeface="Times New Roman" pitchFamily="18" charset="0"/>
            </a:rPr>
            <a:t>Содержание учреждений дополнительного образования детей ДЮСШ и ЦДТ – 25,5 млн.руб.</a:t>
          </a:r>
        </a:p>
      </dgm:t>
    </dgm:pt>
    <dgm:pt modelId="{C01CFDB4-F6E1-4161-A638-25ABAFEC1B18}" type="sibTrans" cxnId="{970AE950-2E64-4FE5-9FEB-ED211F9F36F8}">
      <dgm:prSet/>
      <dgm:spPr/>
      <dgm:t>
        <a:bodyPr/>
        <a:lstStyle/>
        <a:p>
          <a:endParaRPr lang="ru-RU"/>
        </a:p>
      </dgm:t>
    </dgm:pt>
    <dgm:pt modelId="{B82ED8BB-4AE4-4982-826D-468CF02580B0}" type="parTrans" cxnId="{970AE950-2E64-4FE5-9FEB-ED211F9F36F8}">
      <dgm:prSet/>
      <dgm:spPr/>
      <dgm:t>
        <a:bodyPr/>
        <a:lstStyle/>
        <a:p>
          <a:endParaRPr lang="ru-RU"/>
        </a:p>
      </dgm:t>
    </dgm:pt>
    <dgm:pt modelId="{AB343E82-EBEC-48E8-A4CF-361D3ADABE79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400" baseline="0" dirty="0">
              <a:latin typeface="Times New Roman" pitchFamily="18" charset="0"/>
              <a:cs typeface="Times New Roman" pitchFamily="18" charset="0"/>
            </a:rPr>
            <a:t>Содержание Школы-интерната – 4,4 млн.руб.</a:t>
          </a:r>
        </a:p>
      </dgm:t>
    </dgm:pt>
    <dgm:pt modelId="{28311733-1D8D-4A2F-8AE8-68721F973DC2}" type="sibTrans" cxnId="{16A8446D-1E92-4E4C-B1C0-8709EDF15C87}">
      <dgm:prSet/>
      <dgm:spPr/>
      <dgm:t>
        <a:bodyPr/>
        <a:lstStyle/>
        <a:p>
          <a:endParaRPr lang="ru-RU"/>
        </a:p>
      </dgm:t>
    </dgm:pt>
    <dgm:pt modelId="{AF2F045B-421B-4C78-B2D3-EA7B66B472B7}" type="parTrans" cxnId="{16A8446D-1E92-4E4C-B1C0-8709EDF15C87}">
      <dgm:prSet/>
      <dgm:spPr/>
      <dgm:t>
        <a:bodyPr/>
        <a:lstStyle/>
        <a:p>
          <a:endParaRPr lang="ru-RU"/>
        </a:p>
      </dgm:t>
    </dgm:pt>
    <dgm:pt modelId="{890B260D-F7AC-4B47-B10F-257CB46439EE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400" baseline="0" dirty="0">
              <a:latin typeface="Times New Roman" pitchFamily="18" charset="0"/>
              <a:cs typeface="Times New Roman" pitchFamily="18" charset="0"/>
            </a:rPr>
            <a:t>Содержание 7 общеобразовательных школ, в т.ч. 2 НОШ – 35,2 млн.руб.</a:t>
          </a:r>
        </a:p>
      </dgm:t>
    </dgm:pt>
    <dgm:pt modelId="{BB13D8FD-73C5-425D-9718-D38197E50B85}" type="sibTrans" cxnId="{2513B99C-0FBB-4D82-A2B0-E69EF568F0F3}">
      <dgm:prSet/>
      <dgm:spPr/>
      <dgm:t>
        <a:bodyPr/>
        <a:lstStyle/>
        <a:p>
          <a:endParaRPr lang="ru-RU"/>
        </a:p>
      </dgm:t>
    </dgm:pt>
    <dgm:pt modelId="{6085D7D1-16C4-411E-A3DE-9A913BE82F2A}" type="parTrans" cxnId="{2513B99C-0FBB-4D82-A2B0-E69EF568F0F3}">
      <dgm:prSet/>
      <dgm:spPr/>
      <dgm:t>
        <a:bodyPr/>
        <a:lstStyle/>
        <a:p>
          <a:endParaRPr lang="ru-RU"/>
        </a:p>
      </dgm:t>
    </dgm:pt>
    <dgm:pt modelId="{9E57B4F7-2F81-40F2-953E-ABE15E6935D1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Компенсация части </a:t>
          </a:r>
          <a:r>
            <a:rPr lang="ru-RU" sz="1400" dirty="0" err="1">
              <a:latin typeface="Times New Roman" pitchFamily="18" charset="0"/>
              <a:cs typeface="Times New Roman" pitchFamily="18" charset="0"/>
            </a:rPr>
            <a:t>ст-ти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 проезда в </a:t>
          </a:r>
          <a:r>
            <a:rPr lang="ru-RU" sz="1400" dirty="0" err="1">
              <a:latin typeface="Times New Roman" pitchFamily="18" charset="0"/>
              <a:cs typeface="Times New Roman" pitchFamily="18" charset="0"/>
            </a:rPr>
            <a:t>гор.транс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. уч-ся  ООШ№4 – 138 т.руб.</a:t>
          </a:r>
        </a:p>
      </dgm:t>
    </dgm:pt>
    <dgm:pt modelId="{EC42123C-7435-427F-AE4C-7D0665DFE08B}" type="parTrans" cxnId="{A532DB0E-5064-4D40-B7CF-24AAD3E83F76}">
      <dgm:prSet/>
      <dgm:spPr/>
    </dgm:pt>
    <dgm:pt modelId="{02B706CB-88DE-432D-8394-8AB7987C0C03}" type="sibTrans" cxnId="{A532DB0E-5064-4D40-B7CF-24AAD3E83F76}">
      <dgm:prSet/>
      <dgm:spPr/>
    </dgm:pt>
    <dgm:pt modelId="{06F2D036-4DFD-497E-BB5E-3093EF68D13D}" type="pres">
      <dgm:prSet presAssocID="{E17DC588-4728-4249-A52B-46E83723C832}" presName="Name0" presStyleCnt="0">
        <dgm:presLayoutVars>
          <dgm:dir/>
          <dgm:animLvl val="lvl"/>
          <dgm:resizeHandles val="exact"/>
        </dgm:presLayoutVars>
      </dgm:prSet>
      <dgm:spPr/>
    </dgm:pt>
    <dgm:pt modelId="{8DF6E4C9-DC4A-423E-8800-A2D8FD9388B4}" type="pres">
      <dgm:prSet presAssocID="{F4064ADD-BCAB-48BB-B64B-74980AA7054B}" presName="linNode" presStyleCnt="0"/>
      <dgm:spPr/>
    </dgm:pt>
    <dgm:pt modelId="{B7AEED18-1A13-4502-8BDE-FD136EF45236}" type="pres">
      <dgm:prSet presAssocID="{F4064ADD-BCAB-48BB-B64B-74980AA7054B}" presName="parentText" presStyleLbl="node1" presStyleIdx="0" presStyleCnt="4" custScaleX="82915" custScaleY="69815">
        <dgm:presLayoutVars>
          <dgm:chMax val="1"/>
          <dgm:bulletEnabled val="1"/>
        </dgm:presLayoutVars>
      </dgm:prSet>
      <dgm:spPr/>
    </dgm:pt>
    <dgm:pt modelId="{E2F70F4E-2023-467F-A918-A911D02F3A2A}" type="pres">
      <dgm:prSet presAssocID="{F4064ADD-BCAB-48BB-B64B-74980AA7054B}" presName="descendantText" presStyleLbl="alignAccFollowNode1" presStyleIdx="0" presStyleCnt="4" custAng="0" custScaleX="122460" custScaleY="85945" custLinFactNeighborX="200" custLinFactNeighborY="0">
        <dgm:presLayoutVars>
          <dgm:bulletEnabled val="1"/>
        </dgm:presLayoutVars>
      </dgm:prSet>
      <dgm:spPr/>
    </dgm:pt>
    <dgm:pt modelId="{ADBE22C9-7550-4CEF-B3E2-E89FAE83ACEE}" type="pres">
      <dgm:prSet presAssocID="{6C06B19A-1E11-42AC-982C-2746288BE364}" presName="sp" presStyleCnt="0"/>
      <dgm:spPr/>
    </dgm:pt>
    <dgm:pt modelId="{BE199C73-3569-4293-B0AE-48A6254D15B6}" type="pres">
      <dgm:prSet presAssocID="{CAA525BA-C1DD-4EFE-B78E-76E20A670C3B}" presName="linNode" presStyleCnt="0"/>
      <dgm:spPr/>
    </dgm:pt>
    <dgm:pt modelId="{F2434ED5-D73E-401D-B1D3-9896614754B7}" type="pres">
      <dgm:prSet presAssocID="{CAA525BA-C1DD-4EFE-B78E-76E20A670C3B}" presName="parentText" presStyleLbl="node1" presStyleIdx="1" presStyleCnt="4" custScaleY="78725">
        <dgm:presLayoutVars>
          <dgm:chMax val="1"/>
          <dgm:bulletEnabled val="1"/>
        </dgm:presLayoutVars>
      </dgm:prSet>
      <dgm:spPr/>
    </dgm:pt>
    <dgm:pt modelId="{E96559E2-B264-4568-A77C-237730939E82}" type="pres">
      <dgm:prSet presAssocID="{CAA525BA-C1DD-4EFE-B78E-76E20A670C3B}" presName="descendantText" presStyleLbl="alignAccFollowNode1" presStyleIdx="1" presStyleCnt="4" custScaleX="145196" custScaleY="98643" custLinFactNeighborX="115">
        <dgm:presLayoutVars>
          <dgm:bulletEnabled val="1"/>
        </dgm:presLayoutVars>
      </dgm:prSet>
      <dgm:spPr/>
    </dgm:pt>
    <dgm:pt modelId="{96445DBF-EEF2-44B9-9CD5-91475D5C028A}" type="pres">
      <dgm:prSet presAssocID="{1C5D3D0D-5DA2-41F2-A0B8-446BFDC517DC}" presName="sp" presStyleCnt="0"/>
      <dgm:spPr/>
    </dgm:pt>
    <dgm:pt modelId="{6116564F-CB17-4A40-B2DA-5DE15581077D}" type="pres">
      <dgm:prSet presAssocID="{2348FB2A-B0E0-4A73-8775-1D9160F11415}" presName="linNode" presStyleCnt="0"/>
      <dgm:spPr/>
    </dgm:pt>
    <dgm:pt modelId="{ED5B9DB2-BF25-4EF9-BE91-35CC82E63A08}" type="pres">
      <dgm:prSet presAssocID="{2348FB2A-B0E0-4A73-8775-1D9160F11415}" presName="parentText" presStyleLbl="node1" presStyleIdx="2" presStyleCnt="4" custScaleY="69335">
        <dgm:presLayoutVars>
          <dgm:chMax val="1"/>
          <dgm:bulletEnabled val="1"/>
        </dgm:presLayoutVars>
      </dgm:prSet>
      <dgm:spPr/>
    </dgm:pt>
    <dgm:pt modelId="{7731467B-6FFD-49E6-86AC-427148E75280}" type="pres">
      <dgm:prSet presAssocID="{2348FB2A-B0E0-4A73-8775-1D9160F11415}" presName="descendantText" presStyleLbl="alignAccFollowNode1" presStyleIdx="2" presStyleCnt="4" custScaleX="145462" custScaleY="80650" custLinFactNeighborX="93" custLinFactNeighborY="-2263">
        <dgm:presLayoutVars>
          <dgm:bulletEnabled val="1"/>
        </dgm:presLayoutVars>
      </dgm:prSet>
      <dgm:spPr/>
    </dgm:pt>
    <dgm:pt modelId="{C89234C5-641D-4462-BA9A-ECFBBE877D14}" type="pres">
      <dgm:prSet presAssocID="{18719BEC-E574-4265-A64C-3FF5065513BC}" presName="sp" presStyleCnt="0"/>
      <dgm:spPr/>
    </dgm:pt>
    <dgm:pt modelId="{DD7BDB3F-23E2-4538-8584-B7F450C0B670}" type="pres">
      <dgm:prSet presAssocID="{60947728-F57B-4249-9C7A-4054360717E8}" presName="linNode" presStyleCnt="0"/>
      <dgm:spPr/>
    </dgm:pt>
    <dgm:pt modelId="{C18BEF6E-AAEB-4445-A053-1E20973F7B57}" type="pres">
      <dgm:prSet presAssocID="{60947728-F57B-4249-9C7A-4054360717E8}" presName="parentText" presStyleLbl="node1" presStyleIdx="3" presStyleCnt="4" custScaleX="117140" custScaleY="142606" custLinFactNeighborX="-1" custLinFactNeighborY="55">
        <dgm:presLayoutVars>
          <dgm:chMax val="1"/>
          <dgm:bulletEnabled val="1"/>
        </dgm:presLayoutVars>
      </dgm:prSet>
      <dgm:spPr/>
    </dgm:pt>
    <dgm:pt modelId="{2FCE4B77-A122-4A93-AC0A-7FDD86C0D45B}" type="pres">
      <dgm:prSet presAssocID="{60947728-F57B-4249-9C7A-4054360717E8}" presName="descendantText" presStyleLbl="alignAccFollowNode1" presStyleIdx="3" presStyleCnt="4" custScaleX="167975" custScaleY="177496" custLinFactNeighborX="2" custLinFactNeighborY="-6499">
        <dgm:presLayoutVars>
          <dgm:bulletEnabled val="1"/>
        </dgm:presLayoutVars>
      </dgm:prSet>
      <dgm:spPr/>
    </dgm:pt>
  </dgm:ptLst>
  <dgm:cxnLst>
    <dgm:cxn modelId="{B1221706-1D3C-41D5-94EE-2BC1EFCA550B}" type="presOf" srcId="{269582B2-94C3-4FF5-85A2-07DE0CE60445}" destId="{E96559E2-B264-4568-A77C-237730939E82}" srcOrd="0" destOrd="0" presId="urn:microsoft.com/office/officeart/2005/8/layout/vList5"/>
    <dgm:cxn modelId="{E0A90207-888A-4DCA-9643-18C979CFB963}" type="presOf" srcId="{AA9F3A6C-3D7F-4D78-A361-2C4ED011B6EC}" destId="{2FCE4B77-A122-4A93-AC0A-7FDD86C0D45B}" srcOrd="0" destOrd="3" presId="urn:microsoft.com/office/officeart/2005/8/layout/vList5"/>
    <dgm:cxn modelId="{F930090C-48FB-4CA1-A8E2-E814CC3192A9}" srcId="{60947728-F57B-4249-9C7A-4054360717E8}" destId="{7C21B008-9F52-46A6-9FB7-0F0B97CEEDFB}" srcOrd="2" destOrd="0" parTransId="{066AA35C-4BD8-473D-9710-CC0965BEF319}" sibTransId="{64D5DF5B-CF9E-4563-9E45-C8B301C1B668}"/>
    <dgm:cxn modelId="{5803510D-B172-4CC2-9B02-AA02375A9172}" type="presOf" srcId="{14C9F59B-6A48-4C21-8B12-78570E56199B}" destId="{E96559E2-B264-4568-A77C-237730939E82}" srcOrd="0" destOrd="2" presId="urn:microsoft.com/office/officeart/2005/8/layout/vList5"/>
    <dgm:cxn modelId="{6602430E-E7BE-411D-8D22-DFDDC4E835B0}" type="presOf" srcId="{7D1D8C54-97B3-4D5C-80B0-6C7F9FF4C3EA}" destId="{E96559E2-B264-4568-A77C-237730939E82}" srcOrd="0" destOrd="3" presId="urn:microsoft.com/office/officeart/2005/8/layout/vList5"/>
    <dgm:cxn modelId="{A532DB0E-5064-4D40-B7CF-24AAD3E83F76}" srcId="{CAA525BA-C1DD-4EFE-B78E-76E20A670C3B}" destId="{9E57B4F7-2F81-40F2-953E-ABE15E6935D1}" srcOrd="5" destOrd="0" parTransId="{EC42123C-7435-427F-AE4C-7D0665DFE08B}" sibTransId="{02B706CB-88DE-432D-8394-8AB7987C0C03}"/>
    <dgm:cxn modelId="{1DF3F910-7A2F-46DE-A8BB-497DD0583D2D}" type="presOf" srcId="{7C21B008-9F52-46A6-9FB7-0F0B97CEEDFB}" destId="{2FCE4B77-A122-4A93-AC0A-7FDD86C0D45B}" srcOrd="0" destOrd="2" presId="urn:microsoft.com/office/officeart/2005/8/layout/vList5"/>
    <dgm:cxn modelId="{DAE2C811-CA08-497D-8A31-B30F5B8F3A84}" srcId="{CAA525BA-C1DD-4EFE-B78E-76E20A670C3B}" destId="{AC97AC99-C316-4BAB-B97E-959126FFE7C9}" srcOrd="4" destOrd="0" parTransId="{30D9A76E-F963-4A32-9B72-2EC3DFCAA940}" sibTransId="{9635DC9F-1381-4276-98B6-7833C56B35F4}"/>
    <dgm:cxn modelId="{3BBD3417-CF3A-4177-A5FC-BAF0C0DF5D3E}" srcId="{60947728-F57B-4249-9C7A-4054360717E8}" destId="{F4CDA936-BBC6-4095-9E0E-618D53022168}" srcOrd="4" destOrd="0" parTransId="{D7D99637-F734-446A-A4F2-59864D34E832}" sibTransId="{C14C23CE-8909-4513-B4F8-E29C5FAFAE38}"/>
    <dgm:cxn modelId="{D65AC418-31DF-4C67-A349-A6EED789CA94}" srcId="{E17DC588-4728-4249-A52B-46E83723C832}" destId="{60947728-F57B-4249-9C7A-4054360717E8}" srcOrd="3" destOrd="0" parTransId="{355A82B3-D08B-4661-9BF4-4F808B550218}" sibTransId="{75793F4D-9CB0-40E3-849E-E16555AD54EF}"/>
    <dgm:cxn modelId="{7372091A-6864-4CD2-9F50-FDBB65EAF654}" type="presOf" srcId="{4972B614-022B-490C-9EA6-A5270CA447C1}" destId="{E2F70F4E-2023-467F-A918-A911D02F3A2A}" srcOrd="0" destOrd="1" presId="urn:microsoft.com/office/officeart/2005/8/layout/vList5"/>
    <dgm:cxn modelId="{32417B1A-167F-48FD-8C0E-5A4CBCA98F4B}" srcId="{E17DC588-4728-4249-A52B-46E83723C832}" destId="{2348FB2A-B0E0-4A73-8775-1D9160F11415}" srcOrd="2" destOrd="0" parTransId="{A039D4F7-64F8-4A25-AB80-B9B79BD950D7}" sibTransId="{18719BEC-E574-4265-A64C-3FF5065513BC}"/>
    <dgm:cxn modelId="{66FAFF1F-067D-41D2-97E2-13D848AEF4B7}" srcId="{2348FB2A-B0E0-4A73-8775-1D9160F11415}" destId="{A7F86E0D-7722-4C50-93DE-5D505C44B7BD}" srcOrd="3" destOrd="0" parTransId="{D7D4152B-C10C-49E4-9CAA-2F0F1F1A36E6}" sibTransId="{C8B3374F-303A-4CE2-9DA7-B106E28CF2A8}"/>
    <dgm:cxn modelId="{27183A26-0F35-4E6B-A65A-AE4F6C68D316}" type="presOf" srcId="{F4064ADD-BCAB-48BB-B64B-74980AA7054B}" destId="{B7AEED18-1A13-4502-8BDE-FD136EF45236}" srcOrd="0" destOrd="0" presId="urn:microsoft.com/office/officeart/2005/8/layout/vList5"/>
    <dgm:cxn modelId="{1A29D234-AB3C-4408-99DE-91203FC4AB94}" type="presOf" srcId="{3341F999-5847-4E06-AFBC-D9B4FF4E42D0}" destId="{E96559E2-B264-4568-A77C-237730939E82}" srcOrd="0" destOrd="1" presId="urn:microsoft.com/office/officeart/2005/8/layout/vList5"/>
    <dgm:cxn modelId="{0AF54C3E-E56D-47C2-82D1-777AC2B1F2FA}" type="presOf" srcId="{5E40826A-854C-4CD0-A821-906B5A34667A}" destId="{2FCE4B77-A122-4A93-AC0A-7FDD86C0D45B}" srcOrd="0" destOrd="5" presId="urn:microsoft.com/office/officeart/2005/8/layout/vList5"/>
    <dgm:cxn modelId="{62B3953E-9B1C-45F6-8134-6F1E13C76942}" type="presOf" srcId="{BE9D4D93-8616-45AA-A6B6-58A9B0C1302C}" destId="{2FCE4B77-A122-4A93-AC0A-7FDD86C0D45B}" srcOrd="0" destOrd="0" presId="urn:microsoft.com/office/officeart/2005/8/layout/vList5"/>
    <dgm:cxn modelId="{D6102E5B-2426-44A0-B777-D158BDB9D82E}" srcId="{E17DC588-4728-4249-A52B-46E83723C832}" destId="{CAA525BA-C1DD-4EFE-B78E-76E20A670C3B}" srcOrd="1" destOrd="0" parTransId="{6274985D-925D-486A-B3DC-F2F3B3C0DAFB}" sibTransId="{1C5D3D0D-5DA2-41F2-A0B8-446BFDC517DC}"/>
    <dgm:cxn modelId="{ED7DDC41-2BE8-48A5-A060-6B8251A5AE83}" type="presOf" srcId="{7AE33D27-628A-46A3-AD6E-8736022E90DA}" destId="{E2F70F4E-2023-467F-A918-A911D02F3A2A}" srcOrd="0" destOrd="0" presId="urn:microsoft.com/office/officeart/2005/8/layout/vList5"/>
    <dgm:cxn modelId="{B9BD7264-47D3-435D-8AE7-65F2D1C36BF5}" type="presOf" srcId="{6D9BDB73-E0F7-4625-AB67-94D2716F42B9}" destId="{7731467B-6FFD-49E6-86AC-427148E75280}" srcOrd="0" destOrd="2" presId="urn:microsoft.com/office/officeart/2005/8/layout/vList5"/>
    <dgm:cxn modelId="{B5239064-8E98-4E26-934D-82D863082984}" type="presOf" srcId="{2348FB2A-B0E0-4A73-8775-1D9160F11415}" destId="{ED5B9DB2-BF25-4EF9-BE91-35CC82E63A08}" srcOrd="0" destOrd="0" presId="urn:microsoft.com/office/officeart/2005/8/layout/vList5"/>
    <dgm:cxn modelId="{16A8446D-1E92-4E4C-B1C0-8709EDF15C87}" srcId="{2348FB2A-B0E0-4A73-8775-1D9160F11415}" destId="{AB343E82-EBEC-48E8-A4CF-361D3ADABE79}" srcOrd="1" destOrd="0" parTransId="{AF2F045B-421B-4C78-B2D3-EA7B66B472B7}" sibTransId="{28311733-1D8D-4A2F-8AE8-68721F973DC2}"/>
    <dgm:cxn modelId="{970AE950-2E64-4FE5-9FEB-ED211F9F36F8}" srcId="{2348FB2A-B0E0-4A73-8775-1D9160F11415}" destId="{6D9BDB73-E0F7-4625-AB67-94D2716F42B9}" srcOrd="2" destOrd="0" parTransId="{B82ED8BB-4AE4-4982-826D-468CF02580B0}" sibTransId="{C01CFDB4-F6E1-4161-A638-25ABAFEC1B18}"/>
    <dgm:cxn modelId="{B42AFA72-9854-4ECF-A9C5-FDB86F362A42}" type="presOf" srcId="{AB343E82-EBEC-48E8-A4CF-361D3ADABE79}" destId="{7731467B-6FFD-49E6-86AC-427148E75280}" srcOrd="0" destOrd="1" presId="urn:microsoft.com/office/officeart/2005/8/layout/vList5"/>
    <dgm:cxn modelId="{CD86A758-1B24-487F-A264-51D3293EBD9C}" srcId="{CAA525BA-C1DD-4EFE-B78E-76E20A670C3B}" destId="{3341F999-5847-4E06-AFBC-D9B4FF4E42D0}" srcOrd="1" destOrd="0" parTransId="{9DBB8F62-4008-4684-9BBA-771AC824826F}" sibTransId="{6B32F0FA-3320-43CF-A8F3-79B1FA615B09}"/>
    <dgm:cxn modelId="{0855F878-1EE8-4F08-BD32-8073D2A14283}" type="presOf" srcId="{A7F86E0D-7722-4C50-93DE-5D505C44B7BD}" destId="{7731467B-6FFD-49E6-86AC-427148E75280}" srcOrd="0" destOrd="3" presId="urn:microsoft.com/office/officeart/2005/8/layout/vList5"/>
    <dgm:cxn modelId="{C7BFF17E-825B-44F8-B720-001E1B29B754}" type="presOf" srcId="{9E57B4F7-2F81-40F2-953E-ABE15E6935D1}" destId="{E96559E2-B264-4568-A77C-237730939E82}" srcOrd="0" destOrd="5" presId="urn:microsoft.com/office/officeart/2005/8/layout/vList5"/>
    <dgm:cxn modelId="{DC9A2080-5215-4F1B-A3DB-80ABE2E34194}" type="presOf" srcId="{E17DC588-4728-4249-A52B-46E83723C832}" destId="{06F2D036-4DFD-497E-BB5E-3093EF68D13D}" srcOrd="0" destOrd="0" presId="urn:microsoft.com/office/officeart/2005/8/layout/vList5"/>
    <dgm:cxn modelId="{CAD65E82-7459-4171-9CED-ADDF460640B6}" srcId="{CAA525BA-C1DD-4EFE-B78E-76E20A670C3B}" destId="{7D1D8C54-97B3-4D5C-80B0-6C7F9FF4C3EA}" srcOrd="3" destOrd="0" parTransId="{D91E7B73-A465-4257-A744-3D41ECF881A5}" sibTransId="{B4BE4183-A20A-430D-BD51-3D796A05D023}"/>
    <dgm:cxn modelId="{9B47C184-1785-47B0-9ADE-2EF1D642D4E5}" type="presOf" srcId="{CAA525BA-C1DD-4EFE-B78E-76E20A670C3B}" destId="{F2434ED5-D73E-401D-B1D3-9896614754B7}" srcOrd="0" destOrd="0" presId="urn:microsoft.com/office/officeart/2005/8/layout/vList5"/>
    <dgm:cxn modelId="{93A74D85-C5EA-42E9-9017-559663A96BE5}" srcId="{F4064ADD-BCAB-48BB-B64B-74980AA7054B}" destId="{4972B614-022B-490C-9EA6-A5270CA447C1}" srcOrd="1" destOrd="0" parTransId="{9EF3FC49-6A31-44A3-BEB9-B00F5BE8764B}" sibTransId="{C4BAC708-4602-4ED6-BB27-855B4B4F3132}"/>
    <dgm:cxn modelId="{0089B687-9292-494D-93FF-222F225A8DAE}" srcId="{E17DC588-4728-4249-A52B-46E83723C832}" destId="{F4064ADD-BCAB-48BB-B64B-74980AA7054B}" srcOrd="0" destOrd="0" parTransId="{7C5F0537-F2D5-44EA-83D9-B3150B8FE3ED}" sibTransId="{6C06B19A-1E11-42AC-982C-2746288BE364}"/>
    <dgm:cxn modelId="{CBED7488-7FC3-466F-AB9A-8ADF8A88A07F}" type="presOf" srcId="{F4CDA936-BBC6-4095-9E0E-618D53022168}" destId="{2FCE4B77-A122-4A93-AC0A-7FDD86C0D45B}" srcOrd="0" destOrd="4" presId="urn:microsoft.com/office/officeart/2005/8/layout/vList5"/>
    <dgm:cxn modelId="{79C3B08C-9AF2-4711-9401-9F6A2476A56E}" srcId="{F4064ADD-BCAB-48BB-B64B-74980AA7054B}" destId="{E3D55F6E-9CFB-4A00-AA67-0422C395E21A}" srcOrd="2" destOrd="0" parTransId="{39D22538-FC76-4481-998A-1168A3823223}" sibTransId="{AEBD7DEF-4267-44E8-8521-025DBB7D2E7D}"/>
    <dgm:cxn modelId="{2513B99C-0FBB-4D82-A2B0-E69EF568F0F3}" srcId="{2348FB2A-B0E0-4A73-8775-1D9160F11415}" destId="{890B260D-F7AC-4B47-B10F-257CB46439EE}" srcOrd="0" destOrd="0" parTransId="{6085D7D1-16C4-411E-A3DE-9A913BE82F2A}" sibTransId="{BB13D8FD-73C5-425D-9718-D38197E50B85}"/>
    <dgm:cxn modelId="{098D18B2-8448-4BAD-9554-B331140B3A3E}" type="presOf" srcId="{E3D55F6E-9CFB-4A00-AA67-0422C395E21A}" destId="{E2F70F4E-2023-467F-A918-A911D02F3A2A}" srcOrd="0" destOrd="2" presId="urn:microsoft.com/office/officeart/2005/8/layout/vList5"/>
    <dgm:cxn modelId="{BCD16BB4-B6D8-4982-9D83-939F8A2548EB}" srcId="{60947728-F57B-4249-9C7A-4054360717E8}" destId="{BE9D4D93-8616-45AA-A6B6-58A9B0C1302C}" srcOrd="0" destOrd="0" parTransId="{D0DE9FCC-C0D0-4288-9D4F-57EB6BA73113}" sibTransId="{4F670349-36D3-4A6C-97AD-D8C6DFF7D8B6}"/>
    <dgm:cxn modelId="{CB8871B9-7ECA-4042-B82B-33F40A79445A}" srcId="{60947728-F57B-4249-9C7A-4054360717E8}" destId="{5E40826A-854C-4CD0-A821-906B5A34667A}" srcOrd="5" destOrd="0" parTransId="{69E55FD9-85FD-44E5-A8F6-9C632FA8D5CF}" sibTransId="{3401BEE9-5316-4D93-B692-11B8ED00A3C3}"/>
    <dgm:cxn modelId="{E1480ABE-32DB-4B2A-809E-B54D090717CA}" type="presOf" srcId="{60947728-F57B-4249-9C7A-4054360717E8}" destId="{C18BEF6E-AAEB-4445-A053-1E20973F7B57}" srcOrd="0" destOrd="0" presId="urn:microsoft.com/office/officeart/2005/8/layout/vList5"/>
    <dgm:cxn modelId="{18AFC2C9-08E3-4FA9-8ADB-B47BC696EC2A}" srcId="{CAA525BA-C1DD-4EFE-B78E-76E20A670C3B}" destId="{269582B2-94C3-4FF5-85A2-07DE0CE60445}" srcOrd="0" destOrd="0" parTransId="{8B7EF3C2-FB3F-499C-A7A6-F653AC3CD983}" sibTransId="{DC077A3D-B009-40F4-8765-69835E44A501}"/>
    <dgm:cxn modelId="{59CF88CA-BEF3-4C41-AC9F-49BE79E722F2}" srcId="{60947728-F57B-4249-9C7A-4054360717E8}" destId="{AA9F3A6C-3D7F-4D78-A361-2C4ED011B6EC}" srcOrd="3" destOrd="0" parTransId="{83736F71-C49D-44B9-89D0-3987F7264CDC}" sibTransId="{40A3C03B-2E66-4117-B268-F6B2545668B1}"/>
    <dgm:cxn modelId="{C2F92CCD-DA7E-4AD8-830B-0A7BFDF1DB30}" type="presOf" srcId="{8A851A34-F206-4550-8A82-742D44A2A26B}" destId="{2FCE4B77-A122-4A93-AC0A-7FDD86C0D45B}" srcOrd="0" destOrd="1" presId="urn:microsoft.com/office/officeart/2005/8/layout/vList5"/>
    <dgm:cxn modelId="{E22F29D4-875C-4784-9212-48786B97C0B4}" srcId="{F4064ADD-BCAB-48BB-B64B-74980AA7054B}" destId="{7AE33D27-628A-46A3-AD6E-8736022E90DA}" srcOrd="0" destOrd="0" parTransId="{884EF22C-62EF-4EB4-A470-FCB335A882B9}" sibTransId="{748D0819-78A4-4CB5-868F-A1F209201E15}"/>
    <dgm:cxn modelId="{D926FADC-CDED-4EC1-8149-F3F727FF2A54}" srcId="{CAA525BA-C1DD-4EFE-B78E-76E20A670C3B}" destId="{14C9F59B-6A48-4C21-8B12-78570E56199B}" srcOrd="2" destOrd="0" parTransId="{D7900656-EB11-4C11-AC83-A98C56DB027A}" sibTransId="{CF75A46C-4272-4FB7-99E3-506D3A8F9924}"/>
    <dgm:cxn modelId="{59A9E8DE-1B27-4C69-8619-C199A1D64B0D}" type="presOf" srcId="{890B260D-F7AC-4B47-B10F-257CB46439EE}" destId="{7731467B-6FFD-49E6-86AC-427148E75280}" srcOrd="0" destOrd="0" presId="urn:microsoft.com/office/officeart/2005/8/layout/vList5"/>
    <dgm:cxn modelId="{D4FC47E5-38F7-4CE7-8CE8-2D490E238E77}" type="presOf" srcId="{AC97AC99-C316-4BAB-B97E-959126FFE7C9}" destId="{E96559E2-B264-4568-A77C-237730939E82}" srcOrd="0" destOrd="4" presId="urn:microsoft.com/office/officeart/2005/8/layout/vList5"/>
    <dgm:cxn modelId="{AC0C8FFE-AE4D-44A1-9FD1-95CF22773570}" srcId="{60947728-F57B-4249-9C7A-4054360717E8}" destId="{8A851A34-F206-4550-8A82-742D44A2A26B}" srcOrd="1" destOrd="0" parTransId="{B0F36123-BFB7-4EA2-8525-F2DAE806A471}" sibTransId="{C5F243F3-424F-4CC9-903F-C021A661D232}"/>
    <dgm:cxn modelId="{69ABA790-7384-4AFD-B081-9CC4FC1A00BB}" type="presParOf" srcId="{06F2D036-4DFD-497E-BB5E-3093EF68D13D}" destId="{8DF6E4C9-DC4A-423E-8800-A2D8FD9388B4}" srcOrd="0" destOrd="0" presId="urn:microsoft.com/office/officeart/2005/8/layout/vList5"/>
    <dgm:cxn modelId="{534962DB-9C33-4C2E-B30D-3DE832A8DE9F}" type="presParOf" srcId="{8DF6E4C9-DC4A-423E-8800-A2D8FD9388B4}" destId="{B7AEED18-1A13-4502-8BDE-FD136EF45236}" srcOrd="0" destOrd="0" presId="urn:microsoft.com/office/officeart/2005/8/layout/vList5"/>
    <dgm:cxn modelId="{9AD3B3A4-83AB-46C3-98ED-B5EB75891DAB}" type="presParOf" srcId="{8DF6E4C9-DC4A-423E-8800-A2D8FD9388B4}" destId="{E2F70F4E-2023-467F-A918-A911D02F3A2A}" srcOrd="1" destOrd="0" presId="urn:microsoft.com/office/officeart/2005/8/layout/vList5"/>
    <dgm:cxn modelId="{65938CF5-A1AA-41DB-B113-3D886FCC49FD}" type="presParOf" srcId="{06F2D036-4DFD-497E-BB5E-3093EF68D13D}" destId="{ADBE22C9-7550-4CEF-B3E2-E89FAE83ACEE}" srcOrd="1" destOrd="0" presId="urn:microsoft.com/office/officeart/2005/8/layout/vList5"/>
    <dgm:cxn modelId="{B1088B62-FE37-4AFC-890A-D7FA9F3C625D}" type="presParOf" srcId="{06F2D036-4DFD-497E-BB5E-3093EF68D13D}" destId="{BE199C73-3569-4293-B0AE-48A6254D15B6}" srcOrd="2" destOrd="0" presId="urn:microsoft.com/office/officeart/2005/8/layout/vList5"/>
    <dgm:cxn modelId="{4FA0A85E-2572-447C-BC0B-5316D40BD936}" type="presParOf" srcId="{BE199C73-3569-4293-B0AE-48A6254D15B6}" destId="{F2434ED5-D73E-401D-B1D3-9896614754B7}" srcOrd="0" destOrd="0" presId="urn:microsoft.com/office/officeart/2005/8/layout/vList5"/>
    <dgm:cxn modelId="{8AEA93C2-5B9A-409B-A5C7-AA66F65C00E0}" type="presParOf" srcId="{BE199C73-3569-4293-B0AE-48A6254D15B6}" destId="{E96559E2-B264-4568-A77C-237730939E82}" srcOrd="1" destOrd="0" presId="urn:microsoft.com/office/officeart/2005/8/layout/vList5"/>
    <dgm:cxn modelId="{4B084A90-66BE-488F-9610-DA00E8D89FCB}" type="presParOf" srcId="{06F2D036-4DFD-497E-BB5E-3093EF68D13D}" destId="{96445DBF-EEF2-44B9-9CD5-91475D5C028A}" srcOrd="3" destOrd="0" presId="urn:microsoft.com/office/officeart/2005/8/layout/vList5"/>
    <dgm:cxn modelId="{D2F7CF06-0CE7-4A4C-94CB-F040DB2C431F}" type="presParOf" srcId="{06F2D036-4DFD-497E-BB5E-3093EF68D13D}" destId="{6116564F-CB17-4A40-B2DA-5DE15581077D}" srcOrd="4" destOrd="0" presId="urn:microsoft.com/office/officeart/2005/8/layout/vList5"/>
    <dgm:cxn modelId="{48656966-F19B-411B-9D9B-CC51BBBF3464}" type="presParOf" srcId="{6116564F-CB17-4A40-B2DA-5DE15581077D}" destId="{ED5B9DB2-BF25-4EF9-BE91-35CC82E63A08}" srcOrd="0" destOrd="0" presId="urn:microsoft.com/office/officeart/2005/8/layout/vList5"/>
    <dgm:cxn modelId="{14B50994-3ED7-4D22-90F9-58655F91BE30}" type="presParOf" srcId="{6116564F-CB17-4A40-B2DA-5DE15581077D}" destId="{7731467B-6FFD-49E6-86AC-427148E75280}" srcOrd="1" destOrd="0" presId="urn:microsoft.com/office/officeart/2005/8/layout/vList5"/>
    <dgm:cxn modelId="{70E25349-A50B-429F-A129-660C9B313F9D}" type="presParOf" srcId="{06F2D036-4DFD-497E-BB5E-3093EF68D13D}" destId="{C89234C5-641D-4462-BA9A-ECFBBE877D14}" srcOrd="5" destOrd="0" presId="urn:microsoft.com/office/officeart/2005/8/layout/vList5"/>
    <dgm:cxn modelId="{38615A04-0D6B-48B5-9F88-D8C47D70F0DF}" type="presParOf" srcId="{06F2D036-4DFD-497E-BB5E-3093EF68D13D}" destId="{DD7BDB3F-23E2-4538-8584-B7F450C0B670}" srcOrd="6" destOrd="0" presId="urn:microsoft.com/office/officeart/2005/8/layout/vList5"/>
    <dgm:cxn modelId="{D4DDBE38-12A0-4D3A-B193-684AE2C4B30B}" type="presParOf" srcId="{DD7BDB3F-23E2-4538-8584-B7F450C0B670}" destId="{C18BEF6E-AAEB-4445-A053-1E20973F7B57}" srcOrd="0" destOrd="0" presId="urn:microsoft.com/office/officeart/2005/8/layout/vList5"/>
    <dgm:cxn modelId="{BA88D534-F190-4357-BFBE-9DD8BB175C01}" type="presParOf" srcId="{DD7BDB3F-23E2-4538-8584-B7F450C0B670}" destId="{2FCE4B77-A122-4A93-AC0A-7FDD86C0D45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70F4E-2023-467F-A918-A911D02F3A2A}">
      <dsp:nvSpPr>
        <dsp:cNvPr id="0" name=""/>
        <dsp:cNvSpPr/>
      </dsp:nvSpPr>
      <dsp:spPr>
        <a:xfrm rot="5400000">
          <a:off x="5213165" y="-2720253"/>
          <a:ext cx="1058740" cy="6517239"/>
        </a:xfrm>
        <a:prstGeom prst="round2SameRect">
          <a:avLst/>
        </a:prstGeom>
        <a:solidFill>
          <a:schemeClr val="accent1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baseline="0" dirty="0">
              <a:latin typeface="Times New Roman" pitchFamily="18" charset="0"/>
              <a:cs typeface="Times New Roman" pitchFamily="18" charset="0"/>
            </a:rPr>
            <a:t>Круглогодичное содержание МКУ ДОЦ Ребячья Республика – 12,4 млн.руб.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baseline="0" dirty="0">
              <a:latin typeface="Times New Roman" pitchFamily="18" charset="0"/>
              <a:cs typeface="Times New Roman" pitchFamily="18" charset="0"/>
            </a:rPr>
            <a:t>Организация отдыха детей на базе Ребячьей Республики за счет продажи путевок -10,5 млн.руб.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baseline="0" dirty="0">
              <a:latin typeface="Times New Roman" pitchFamily="18" charset="0"/>
              <a:cs typeface="Times New Roman" pitchFamily="18" charset="0"/>
            </a:rPr>
            <a:t>Организация отдыха детей на базе Ребячьей республики и </a:t>
          </a:r>
          <a:r>
            <a:rPr lang="ru-RU" sz="1400" kern="1200" baseline="0" dirty="0" err="1">
              <a:latin typeface="Times New Roman" pitchFamily="18" charset="0"/>
              <a:cs typeface="Times New Roman" pitchFamily="18" charset="0"/>
            </a:rPr>
            <a:t>общеобразоват</a:t>
          </a:r>
          <a:r>
            <a:rPr lang="ru-RU" sz="1400" kern="1200" baseline="0" dirty="0">
              <a:latin typeface="Times New Roman" pitchFamily="18" charset="0"/>
              <a:cs typeface="Times New Roman" pitchFamily="18" charset="0"/>
            </a:rPr>
            <a:t>. школ за счет средств областного бюджета -9,0млн.руб.</a:t>
          </a:r>
        </a:p>
      </dsp:txBody>
      <dsp:txXfrm rot="-5400000">
        <a:off x="2483916" y="60679"/>
        <a:ext cx="6465556" cy="955374"/>
      </dsp:txXfrm>
    </dsp:sp>
    <dsp:sp modelId="{B7AEED18-1A13-4502-8BDE-FD136EF45236}">
      <dsp:nvSpPr>
        <dsp:cNvPr id="0" name=""/>
        <dsp:cNvSpPr/>
      </dsp:nvSpPr>
      <dsp:spPr>
        <a:xfrm>
          <a:off x="891" y="842"/>
          <a:ext cx="2482133" cy="10750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Отдых детей в каникулярный период</a:t>
          </a:r>
        </a:p>
      </dsp:txBody>
      <dsp:txXfrm>
        <a:off x="53370" y="53321"/>
        <a:ext cx="2377175" cy="970089"/>
      </dsp:txXfrm>
    </dsp:sp>
    <dsp:sp modelId="{E96559E2-B264-4568-A77C-237730939E82}">
      <dsp:nvSpPr>
        <dsp:cNvPr id="0" name=""/>
        <dsp:cNvSpPr/>
      </dsp:nvSpPr>
      <dsp:spPr>
        <a:xfrm rot="5400000">
          <a:off x="5150748" y="-1482359"/>
          <a:ext cx="1215165" cy="6485649"/>
        </a:xfrm>
        <a:prstGeom prst="round2SameRect">
          <a:avLst/>
        </a:prstGeom>
        <a:solidFill>
          <a:schemeClr val="accent1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Организация и проведение мероприятий  в области образования -85,0т.р.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Приобретение школьного автобуса – 1,3 млн.руб.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Обеспечение питанием детей из малообеспеченных семей – 2,4 млн.руб.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Поддержка одаренных детей и талантливой молодежи – 266,0 тыс.руб.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Поддержка и развитие </a:t>
          </a:r>
          <a:r>
            <a:rPr lang="ru-RU" sz="1400" kern="1200" dirty="0" err="1">
              <a:latin typeface="Times New Roman" pitchFamily="18" charset="0"/>
              <a:cs typeface="Times New Roman" pitchFamily="18" charset="0"/>
            </a:rPr>
            <a:t>профес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. мастерства </a:t>
          </a:r>
          <a:r>
            <a:rPr lang="ru-RU" sz="1400" kern="1200" dirty="0" err="1">
              <a:latin typeface="Times New Roman" pitchFamily="18" charset="0"/>
              <a:cs typeface="Times New Roman" pitchFamily="18" charset="0"/>
            </a:rPr>
            <a:t>педработников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 – 229,0 тыс.руб.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Компенсация части </a:t>
          </a:r>
          <a:r>
            <a:rPr lang="ru-RU" sz="1400" kern="1200" dirty="0" err="1">
              <a:latin typeface="Times New Roman" pitchFamily="18" charset="0"/>
              <a:cs typeface="Times New Roman" pitchFamily="18" charset="0"/>
            </a:rPr>
            <a:t>ст-ти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 проезда в </a:t>
          </a:r>
          <a:r>
            <a:rPr lang="ru-RU" sz="1400" kern="1200" dirty="0" err="1">
              <a:latin typeface="Times New Roman" pitchFamily="18" charset="0"/>
              <a:cs typeface="Times New Roman" pitchFamily="18" charset="0"/>
            </a:rPr>
            <a:t>гор.транс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. уч-ся  ООШ№4 – 138 т.руб.</a:t>
          </a:r>
        </a:p>
      </dsp:txBody>
      <dsp:txXfrm rot="-5400000">
        <a:off x="2515507" y="1212201"/>
        <a:ext cx="6426330" cy="1096527"/>
      </dsp:txXfrm>
    </dsp:sp>
    <dsp:sp modelId="{F2434ED5-D73E-401D-B1D3-9896614754B7}">
      <dsp:nvSpPr>
        <dsp:cNvPr id="0" name=""/>
        <dsp:cNvSpPr/>
      </dsp:nvSpPr>
      <dsp:spPr>
        <a:xfrm>
          <a:off x="891" y="1154341"/>
          <a:ext cx="2512588" cy="12122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Мероприятия </a:t>
          </a:r>
        </a:p>
      </dsp:txBody>
      <dsp:txXfrm>
        <a:off x="60068" y="1213518"/>
        <a:ext cx="2394234" cy="1093894"/>
      </dsp:txXfrm>
    </dsp:sp>
    <dsp:sp modelId="{7731467B-6FFD-49E6-86AC-427148E75280}">
      <dsp:nvSpPr>
        <dsp:cNvPr id="0" name=""/>
        <dsp:cNvSpPr/>
      </dsp:nvSpPr>
      <dsp:spPr>
        <a:xfrm rot="5400000">
          <a:off x="5259725" y="-293682"/>
          <a:ext cx="993512" cy="6489347"/>
        </a:xfrm>
        <a:prstGeom prst="round2SameRect">
          <a:avLst/>
        </a:prstGeom>
        <a:solidFill>
          <a:schemeClr val="accent1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baseline="0" dirty="0">
              <a:latin typeface="Times New Roman" pitchFamily="18" charset="0"/>
              <a:cs typeface="Times New Roman" pitchFamily="18" charset="0"/>
            </a:rPr>
            <a:t>Содержание 7 общеобразовательных школ, в т.ч. 2 НОШ – 35,2 млн.руб.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baseline="0" dirty="0">
              <a:latin typeface="Times New Roman" pitchFamily="18" charset="0"/>
              <a:cs typeface="Times New Roman" pitchFamily="18" charset="0"/>
            </a:rPr>
            <a:t>Содержание Школы-интерната – 4,4 млн.руб.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baseline="0" dirty="0">
              <a:latin typeface="Times New Roman" pitchFamily="18" charset="0"/>
              <a:cs typeface="Times New Roman" pitchFamily="18" charset="0"/>
            </a:rPr>
            <a:t>Содержание учреждений дополнительного образования детей ДЮСШ и ЦДТ – 25,5 млн.руб.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baseline="0" dirty="0">
              <a:latin typeface="Times New Roman" pitchFamily="18" charset="0"/>
              <a:cs typeface="Times New Roman" pitchFamily="18" charset="0"/>
            </a:rPr>
            <a:t>Обеспечение деятельности Управления образования – 20,1млн.руб.</a:t>
          </a:r>
        </a:p>
      </dsp:txBody>
      <dsp:txXfrm rot="-5400000">
        <a:off x="2511808" y="2502734"/>
        <a:ext cx="6440848" cy="896514"/>
      </dsp:txXfrm>
    </dsp:sp>
    <dsp:sp modelId="{ED5B9DB2-BF25-4EF9-BE91-35CC82E63A08}">
      <dsp:nvSpPr>
        <dsp:cNvPr id="0" name=""/>
        <dsp:cNvSpPr/>
      </dsp:nvSpPr>
      <dsp:spPr>
        <a:xfrm>
          <a:off x="891" y="2445040"/>
          <a:ext cx="2509423" cy="10676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Содержание казенных учреждений</a:t>
          </a:r>
        </a:p>
      </dsp:txBody>
      <dsp:txXfrm>
        <a:off x="53010" y="2497159"/>
        <a:ext cx="2405185" cy="963418"/>
      </dsp:txXfrm>
    </dsp:sp>
    <dsp:sp modelId="{2FCE4B77-A122-4A93-AC0A-7FDD86C0D45B}">
      <dsp:nvSpPr>
        <dsp:cNvPr id="0" name=""/>
        <dsp:cNvSpPr/>
      </dsp:nvSpPr>
      <dsp:spPr>
        <a:xfrm rot="5400000">
          <a:off x="4674989" y="1375756"/>
          <a:ext cx="2186540" cy="6463668"/>
        </a:xfrm>
        <a:prstGeom prst="round2SameRect">
          <a:avLst/>
        </a:prstGeom>
        <a:solidFill>
          <a:schemeClr val="accent1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Обеспечение </a:t>
          </a:r>
          <a:r>
            <a:rPr lang="ru-RU" sz="1400" kern="1200" dirty="0" err="1">
              <a:latin typeface="Times New Roman" pitchFamily="18" charset="0"/>
              <a:cs typeface="Times New Roman" pitchFamily="18" charset="0"/>
            </a:rPr>
            <a:t>гос.гарантий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 реализации прав на получение общедоступного и бесплатного образования детей в школах – 114,4млн.руб.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Обеспечение </a:t>
          </a:r>
          <a:r>
            <a:rPr lang="ru-RU" sz="1400" kern="1200" dirty="0" err="1">
              <a:latin typeface="Times New Roman" pitchFamily="18" charset="0"/>
              <a:cs typeface="Times New Roman" pitchFamily="18" charset="0"/>
            </a:rPr>
            <a:t>гос.гарантий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 реализации прав на получение общедоступного и бесплатного образования детей в школе-интернате – 9,5млн.руб.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Компенсация затрат родителей (законных представителей) детей-инвалидов в части организации обучения по основным общеобразовательным программам на дому – 2,4млн.руб.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Организация предоставления психолого-педагогической, медицинской и социальной помощи обучающимся, испытывающим трудности в освоении основных общеобразовательных программ, своем развитии и социальной адаптации – 10,5тыс.руб.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800" kern="1200" dirty="0"/>
        </a:p>
      </dsp:txBody>
      <dsp:txXfrm rot="-5400000">
        <a:off x="2536425" y="3621058"/>
        <a:ext cx="6356930" cy="1973064"/>
      </dsp:txXfrm>
    </dsp:sp>
    <dsp:sp modelId="{C18BEF6E-AAEB-4445-A053-1E20973F7B57}">
      <dsp:nvSpPr>
        <dsp:cNvPr id="0" name=""/>
        <dsp:cNvSpPr/>
      </dsp:nvSpPr>
      <dsp:spPr>
        <a:xfrm>
          <a:off x="853" y="3590532"/>
          <a:ext cx="2535491" cy="21959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Осуществление переданных полномочий</a:t>
          </a:r>
        </a:p>
      </dsp:txBody>
      <dsp:txXfrm>
        <a:off x="108049" y="3697728"/>
        <a:ext cx="2321099" cy="19815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E2738-1130-416E-94B8-7810F3160802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6C168-9674-46CC-B1E8-E6294FA55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6F10A-28BC-48A6-AF85-8346116DDBF9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39BA5-41E6-43A6-8A04-38922B9BD8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DEDE7-537D-445F-A609-22C8271937C4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2E859-76BA-465B-9E9A-8380348F03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164FC-97AD-46B6-816C-ED32AF939A3A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1BF36-A523-40FD-B6E5-8812FDD179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1E114-0800-4B5B-AB83-44F5CAB7134E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1AF5B-0998-4515-9ABB-6EA4B1A8EE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6D44F-BEA8-4D2B-9ECF-C43EA92C04B7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9959D-307B-4B8D-80EC-EF71BC6BA4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057F2-FB3B-4618-AC2B-847066596C91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3C445-4713-4C21-AABB-B090004706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E39AD-7A2D-45EE-AB63-7071AD4D0E63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91FF9-0B14-47BC-8349-BFFFE70B22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18824-0E5B-49BA-9B81-9191E9394EB5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87365-C55B-40B0-9929-38662932B7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CF48C-4FBC-4EDA-B7B2-D871E324A09C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B5F84-E0A4-46AA-83C6-69812A0368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A63A5-8716-467B-A784-94CF1742E42C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F12B6-E235-4944-A872-27D3A5D7C5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C36220-B7C0-42E4-A268-A22113B6AAF7}" type="datetimeFigureOut">
              <a:rPr lang="ru-RU"/>
              <a:pPr>
                <a:defRPr/>
              </a:pPr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083981-C301-4A34-B45F-BF5B9066F3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jpe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.png"/><Relationship Id="rId9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.jpe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.png"/><Relationship Id="rId9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.png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0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3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.jpeg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.png"/><Relationship Id="rId9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1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ukgo.su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2.png"/><Relationship Id="rId7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82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86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87.e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89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1.jpeg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91.jpeg"/><Relationship Id="rId10" Type="http://schemas.openxmlformats.org/officeDocument/2006/relationships/image" Target="../media/image94.jpeg"/><Relationship Id="rId4" Type="http://schemas.openxmlformats.org/officeDocument/2006/relationships/image" Target="../media/image2.png"/><Relationship Id="rId9" Type="http://schemas.openxmlformats.org/officeDocument/2006/relationships/image" Target="../media/image9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02.e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03.emf"/><Relationship Id="rId5" Type="http://schemas.openxmlformats.org/officeDocument/2006/relationships/oleObject" Target="../embeddings/oleObject28.bin"/><Relationship Id="rId4" Type="http://schemas.openxmlformats.org/officeDocument/2006/relationships/chart" Target="../charts/char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2.png"/><Relationship Id="rId7" Type="http://schemas.openxmlformats.org/officeDocument/2006/relationships/image" Target="../media/image1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43000" y="0"/>
            <a:ext cx="8001000" cy="1214438"/>
          </a:xfrm>
        </p:spPr>
        <p:txBody>
          <a:bodyPr/>
          <a:lstStyle/>
          <a:p>
            <a:pPr eaLnBrk="1" hangingPunct="1"/>
            <a:r>
              <a:rPr lang="ru-RU" sz="2400" b="1">
                <a:latin typeface="Times New Roman" pitchFamily="18" charset="0"/>
                <a:cs typeface="Times New Roman" pitchFamily="18" charset="0"/>
              </a:rPr>
              <a:t>Бюджет Усть-Катавского городского округа на 2019 год и на плановый период 2020 и 2021 годов для граждан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0" y="1214438"/>
            <a:ext cx="9144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Материал подготовлен на основании проекта бюджета </a:t>
            </a:r>
          </a:p>
          <a:p>
            <a:pPr algn="ctr"/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Усть-Катавского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городского округа на 2019 год </a:t>
            </a:r>
          </a:p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 на плановый период 2020 и 2021 годов.</a:t>
            </a:r>
          </a:p>
          <a:p>
            <a:pPr algn="ctr" eaLnBrk="0" hangingPunct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Наша задача – в доступной форме довести информацию </a:t>
            </a:r>
          </a:p>
          <a:p>
            <a:pPr algn="ctr" eaLnBrk="0" hangingPunct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об основных характеристиках бюджета, о подходах при формировании </a:t>
            </a:r>
          </a:p>
          <a:p>
            <a:pPr algn="ctr" eaLnBrk="0" hangingPunct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бюджета и направлениях расходов бюджета.</a:t>
            </a:r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2700338" y="3433763"/>
            <a:ext cx="381635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Руководители проекта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b="1">
                <a:latin typeface="Times New Roman" pitchFamily="18" charset="0"/>
                <a:cs typeface="Times New Roman" pitchFamily="18" charset="0"/>
              </a:rPr>
              <a:t>С.Д.Семков, глава Усть-Катавского городского округа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b="1">
                <a:latin typeface="Times New Roman" pitchFamily="18" charset="0"/>
                <a:cs typeface="Times New Roman" pitchFamily="18" charset="0"/>
              </a:rPr>
              <a:t>А.П.Логинова, заместитель главы по финансовым вопросам - начальник финансового управления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8" name="Rectangle 5"/>
          <p:cNvSpPr>
            <a:spLocks noChangeArrowheads="1"/>
          </p:cNvSpPr>
          <p:nvPr/>
        </p:nvSpPr>
        <p:spPr bwMode="auto">
          <a:xfrm>
            <a:off x="0" y="5640388"/>
            <a:ext cx="91440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Материал подготовлен </a:t>
            </a:r>
          </a:p>
          <a:p>
            <a:pPr algn="ctr" eaLnBrk="0" hangingPunct="0"/>
            <a:r>
              <a:rPr lang="ru-RU" b="1">
                <a:latin typeface="Times New Roman" pitchFamily="18" charset="0"/>
                <a:cs typeface="Times New Roman" pitchFamily="18" charset="0"/>
              </a:rPr>
              <a:t>финансовым управлением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администрации Усть-Катавского городского округа</a:t>
            </a:r>
          </a:p>
          <a:p>
            <a:pPr algn="ctr" eaLnBrk="0" hangingPunct="0"/>
            <a:r>
              <a:rPr lang="ru-RU" b="1">
                <a:latin typeface="Times New Roman" pitchFamily="18" charset="0"/>
                <a:cs typeface="Times New Roman" pitchFamily="18" charset="0"/>
              </a:rPr>
              <a:t>и отделом экономического развития администрации УКГО</a:t>
            </a:r>
          </a:p>
          <a:p>
            <a:pPr algn="ctr" eaLnBrk="0" hangingPunct="0"/>
            <a:r>
              <a:rPr lang="ru-RU" b="1">
                <a:latin typeface="Times New Roman" pitchFamily="18" charset="0"/>
                <a:cs typeface="Times New Roman" pitchFamily="18" charset="0"/>
              </a:rPr>
              <a:t>Ноябрь – декабрь 2018 года</a:t>
            </a:r>
          </a:p>
        </p:txBody>
      </p:sp>
      <p:pic>
        <p:nvPicPr>
          <p:cNvPr id="13319" name="Picture 6" descr="C:\Users\fin38u5\Desktop\chqla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29972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7" descr="C:\Users\fin38u5\Desktop\tbxoxmtk_b.d.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35750" y="3068638"/>
            <a:ext cx="148590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Прямоугольник 15"/>
          <p:cNvSpPr>
            <a:spLocks noChangeArrowheads="1"/>
          </p:cNvSpPr>
          <p:nvPr/>
        </p:nvSpPr>
        <p:spPr bwMode="auto">
          <a:xfrm>
            <a:off x="1071563" y="5286375"/>
            <a:ext cx="1476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b="1">
                <a:latin typeface="Times New Roman" pitchFamily="18" charset="0"/>
                <a:cs typeface="Times New Roman" pitchFamily="18" charset="0"/>
              </a:rPr>
              <a:t>Семков</a:t>
            </a:r>
            <a:r>
              <a:rPr lang="en-US" sz="1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С.Д.</a:t>
            </a:r>
            <a:endParaRPr lang="ru-RU" sz="1800">
              <a:latin typeface="Calibri" pitchFamily="34" charset="0"/>
            </a:endParaRPr>
          </a:p>
        </p:txBody>
      </p:sp>
      <p:sp>
        <p:nvSpPr>
          <p:cNvPr id="13322" name="Прямоугольник 16"/>
          <p:cNvSpPr>
            <a:spLocks noChangeArrowheads="1"/>
          </p:cNvSpPr>
          <p:nvPr/>
        </p:nvSpPr>
        <p:spPr bwMode="auto">
          <a:xfrm>
            <a:off x="6500813" y="5286375"/>
            <a:ext cx="1704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b="1">
                <a:latin typeface="Times New Roman" pitchFamily="18" charset="0"/>
                <a:cs typeface="Times New Roman" pitchFamily="18" charset="0"/>
              </a:rPr>
              <a:t>Логинова</a:t>
            </a:r>
            <a:r>
              <a:rPr lang="en-US" sz="1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А.П.</a:t>
            </a:r>
            <a:endParaRPr lang="ru-RU" sz="18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1"/>
          <p:cNvSpPr>
            <a:spLocks noChangeArrowheads="1"/>
          </p:cNvSpPr>
          <p:nvPr/>
        </p:nvSpPr>
        <p:spPr bwMode="auto">
          <a:xfrm>
            <a:off x="1000125" y="285750"/>
            <a:ext cx="8143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Показатели социально-экономического развития </a:t>
            </a:r>
          </a:p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Усть-Катавского городского округа</a:t>
            </a:r>
          </a:p>
        </p:txBody>
      </p:sp>
      <p:sp>
        <p:nvSpPr>
          <p:cNvPr id="22532" name="Прямоугольник 4"/>
          <p:cNvSpPr>
            <a:spLocks noChangeArrowheads="1"/>
          </p:cNvSpPr>
          <p:nvPr/>
        </p:nvSpPr>
        <p:spPr bwMode="auto">
          <a:xfrm>
            <a:off x="0" y="1323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400" b="1">
              <a:solidFill>
                <a:srgbClr val="000000"/>
              </a:solidFill>
              <a:latin typeface="Times New Roman Cyr" pitchFamily="18" charset="0"/>
              <a:cs typeface="Times New Roman Cyr" pitchFamily="18" charset="0"/>
            </a:endParaRPr>
          </a:p>
        </p:txBody>
      </p:sp>
      <p:graphicFrame>
        <p:nvGraphicFramePr>
          <p:cNvPr id="5" name="Содержимое 6">
            <a:extLst>
              <a:ext uri="{FF2B5EF4-FFF2-40B4-BE49-F238E27FC236}">
                <a16:creationId xmlns:a16="http://schemas.microsoft.com/office/drawing/2014/main" id="{3CB4814F-B0CB-4D74-8AAF-BA6A9FF5FBE5}"/>
              </a:ext>
            </a:extLst>
          </p:cNvPr>
          <p:cNvGraphicFramePr>
            <a:graphicFrameLocks/>
          </p:cNvGraphicFramePr>
          <p:nvPr/>
        </p:nvGraphicFramePr>
        <p:xfrm>
          <a:off x="755650" y="1557338"/>
          <a:ext cx="7818512" cy="4821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8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91718">
                <a:tc>
                  <a:txBody>
                    <a:bodyPr/>
                    <a:lstStyle/>
                    <a:p>
                      <a:endParaRPr lang="ru-RU" sz="1700" dirty="0">
                        <a:solidFill>
                          <a:srgbClr val="002060"/>
                        </a:solidFill>
                      </a:endParaRPr>
                    </a:p>
                  </a:txBody>
                  <a:tcPr marL="91446" marR="91446" marT="42207" marB="42207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>
                          <a:solidFill>
                            <a:srgbClr val="002060"/>
                          </a:solidFill>
                          <a:latin typeface="+mj-lt"/>
                        </a:rPr>
                        <a:t>Январь-сентябрь 2018 года</a:t>
                      </a:r>
                    </a:p>
                  </a:txBody>
                  <a:tcPr marL="91446" marR="91446" marT="42207" marB="42207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>
                          <a:solidFill>
                            <a:srgbClr val="002060"/>
                          </a:solidFill>
                          <a:latin typeface="+mj-lt"/>
                        </a:rPr>
                        <a:t>В % к январю-сентябрю 2017 года</a:t>
                      </a:r>
                    </a:p>
                  </a:txBody>
                  <a:tcPr marL="91446" marR="91446" marT="42207" marB="42207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035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70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Объём отгруженных товаров собственного производства, выполненных работ и услуг собственными силами, млн. руб.</a:t>
                      </a:r>
                      <a:endParaRPr lang="ru-RU" sz="1700" dirty="0">
                        <a:solidFill>
                          <a:srgbClr val="002060"/>
                        </a:solidFill>
                      </a:endParaRPr>
                    </a:p>
                  </a:txBody>
                  <a:tcPr marL="91446" marR="91446" marT="42207" marB="42207"/>
                </a:tc>
                <a:tc>
                  <a:txBody>
                    <a:bodyPr/>
                    <a:lstStyle/>
                    <a:p>
                      <a:pPr algn="ctr"/>
                      <a:endParaRPr lang="ru-RU" sz="1700" b="0" dirty="0">
                        <a:solidFill>
                          <a:srgbClr val="00206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700" b="0" dirty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2243,0</a:t>
                      </a:r>
                    </a:p>
                  </a:txBody>
                  <a:tcPr marL="91446" marR="91446" marT="42207" marB="42207"/>
                </a:tc>
                <a:tc>
                  <a:txBody>
                    <a:bodyPr/>
                    <a:lstStyle/>
                    <a:p>
                      <a:pPr algn="ctr"/>
                      <a:endParaRPr lang="ru-RU" sz="1700" b="0" dirty="0">
                        <a:solidFill>
                          <a:srgbClr val="00206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700" b="0" dirty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115,6</a:t>
                      </a:r>
                    </a:p>
                    <a:p>
                      <a:pPr algn="ctr"/>
                      <a:endParaRPr lang="ru-RU" sz="1700" b="0" dirty="0">
                        <a:solidFill>
                          <a:srgbClr val="00206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46" marR="91446" marT="42207" marB="422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878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>
                          <a:solidFill>
                            <a:srgbClr val="002060"/>
                          </a:solidFill>
                        </a:rPr>
                        <a:t>Инвестиции в основной капитал, млн.руб.</a:t>
                      </a:r>
                    </a:p>
                  </a:txBody>
                  <a:tcPr marL="91446" marR="91446" marT="42207" marB="42207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0" lang="ru-RU" sz="17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1124,3</a:t>
                      </a:r>
                    </a:p>
                    <a:p>
                      <a:pPr algn="ctr"/>
                      <a:endParaRPr lang="ru-RU" sz="1700" b="0" dirty="0">
                        <a:solidFill>
                          <a:srgbClr val="00206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700" b="0" dirty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831,6</a:t>
                      </a:r>
                    </a:p>
                  </a:txBody>
                  <a:tcPr marL="91446" marR="91446" marT="42207" marB="42207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700" b="0" dirty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в 5,3 раза</a:t>
                      </a:r>
                    </a:p>
                    <a:p>
                      <a:pPr algn="ctr"/>
                      <a:endParaRPr lang="ru-RU" sz="1700" b="0" dirty="0">
                        <a:solidFill>
                          <a:srgbClr val="00206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700" b="0" dirty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99,2</a:t>
                      </a:r>
                    </a:p>
                  </a:txBody>
                  <a:tcPr marL="91446" marR="91446" marT="42207" marB="422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77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</a:rPr>
                        <a:t>Оборот розничной торговли, млн.руб.</a:t>
                      </a:r>
                    </a:p>
                  </a:txBody>
                  <a:tcPr marL="91446" marR="91446" marT="42207" marB="42207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476896"/>
                  </a:ext>
                </a:extLst>
              </a:tr>
              <a:tr h="395878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>
                          <a:solidFill>
                            <a:srgbClr val="002060"/>
                          </a:solidFill>
                        </a:rPr>
                        <a:t>Ввод</a:t>
                      </a:r>
                      <a:r>
                        <a:rPr lang="ru-RU" sz="1700" baseline="0" dirty="0">
                          <a:solidFill>
                            <a:srgbClr val="002060"/>
                          </a:solidFill>
                        </a:rPr>
                        <a:t> жилья, кв.метров</a:t>
                      </a:r>
                      <a:endParaRPr lang="ru-RU" sz="1700" dirty="0">
                        <a:solidFill>
                          <a:srgbClr val="002060"/>
                        </a:solidFill>
                      </a:endParaRPr>
                    </a:p>
                  </a:txBody>
                  <a:tcPr marL="91446" marR="91446" marT="42207" marB="422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2176,0</a:t>
                      </a:r>
                    </a:p>
                  </a:txBody>
                  <a:tcPr marL="91446" marR="91446" marT="42207" marB="422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167,6</a:t>
                      </a:r>
                    </a:p>
                  </a:txBody>
                  <a:tcPr marL="91446" marR="91446" marT="42207" marB="4220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110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>
                          <a:solidFill>
                            <a:srgbClr val="002060"/>
                          </a:solidFill>
                        </a:rPr>
                        <a:t>Среднемесячная заработная плата, руб.</a:t>
                      </a:r>
                    </a:p>
                  </a:txBody>
                  <a:tcPr marL="91446" marR="91446" marT="42207" marB="42207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26510,6</a:t>
                      </a:r>
                      <a:endParaRPr lang="ru-RU" sz="1700" b="0" dirty="0">
                        <a:solidFill>
                          <a:srgbClr val="00206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46" marR="91446" marT="42207" marB="422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>
                          <a:solidFill>
                            <a:srgbClr val="002060"/>
                          </a:solidFill>
                          <a:latin typeface="+mn-lt"/>
                          <a:cs typeface="Times New Roman" pitchFamily="18" charset="0"/>
                        </a:rPr>
                        <a:t>109,7</a:t>
                      </a:r>
                    </a:p>
                  </a:txBody>
                  <a:tcPr marL="91446" marR="91446" marT="42207" marB="4220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0843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Уровень зарегистрированной безработицы, в %</a:t>
                      </a:r>
                    </a:p>
                  </a:txBody>
                  <a:tcPr marL="91446" marR="91446" marT="42207" marB="422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3,9</a:t>
                      </a:r>
                    </a:p>
                  </a:txBody>
                  <a:tcPr marL="91446" marR="91446" marT="42207" marB="422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88,6</a:t>
                      </a:r>
                    </a:p>
                  </a:txBody>
                  <a:tcPr marL="91446" marR="91446" marT="42207" marB="4220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1"/>
          <p:cNvSpPr>
            <a:spLocks noChangeArrowheads="1"/>
          </p:cNvSpPr>
          <p:nvPr/>
        </p:nvSpPr>
        <p:spPr bwMode="auto">
          <a:xfrm>
            <a:off x="1000125" y="285750"/>
            <a:ext cx="8143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Показатели социально-экономического развития </a:t>
            </a:r>
          </a:p>
          <a:p>
            <a:pPr algn="ctr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Усть-Катавского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городского округа</a:t>
            </a:r>
          </a:p>
        </p:txBody>
      </p:sp>
      <p:sp>
        <p:nvSpPr>
          <p:cNvPr id="23556" name="Прямоугольник 4"/>
          <p:cNvSpPr>
            <a:spLocks noChangeArrowheads="1"/>
          </p:cNvSpPr>
          <p:nvPr/>
        </p:nvSpPr>
        <p:spPr bwMode="auto">
          <a:xfrm>
            <a:off x="1143000" y="1500188"/>
            <a:ext cx="7286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000" b="1">
              <a:solidFill>
                <a:srgbClr val="000000"/>
              </a:solidFill>
              <a:latin typeface="Times New Roman Cyr" pitchFamily="18" charset="0"/>
              <a:cs typeface="Times New Roman Cyr" pitchFamily="18" charset="0"/>
            </a:endParaRPr>
          </a:p>
        </p:txBody>
      </p:sp>
      <p:pic>
        <p:nvPicPr>
          <p:cNvPr id="5" name="Диаграмма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000240"/>
            <a:ext cx="8450263" cy="2562238"/>
          </a:xfrm>
          <a:prstGeom prst="rect">
            <a:avLst/>
          </a:prstGeom>
          <a:noFill/>
        </p:spPr>
      </p:pic>
      <p:graphicFrame>
        <p:nvGraphicFramePr>
          <p:cNvPr id="191489" name="Диаграмма 8"/>
          <p:cNvGraphicFramePr>
            <a:graphicFrameLocks/>
          </p:cNvGraphicFramePr>
          <p:nvPr/>
        </p:nvGraphicFramePr>
        <p:xfrm>
          <a:off x="428596" y="4538662"/>
          <a:ext cx="8258175" cy="231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90" name="Chart" r:id="rId6" imgW="8260796" imgH="2322777" progId="Excel.Sheet.8">
                  <p:embed/>
                </p:oleObj>
              </mc:Choice>
              <mc:Fallback>
                <p:oleObj name="Chart" r:id="rId6" imgW="8260796" imgH="2322777" progId="Excel.Sheet.8">
                  <p:embed/>
                  <p:pic>
                    <p:nvPicPr>
                      <p:cNvPr id="0" name="Диаграмма 8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4538662"/>
                        <a:ext cx="8258175" cy="2319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928662" y="1214422"/>
            <a:ext cx="77771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 dirty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Динамика объёма отгруженных товаров собственного производства, выполненных  работ, услуг собственными силами по "чистым" видам деятельности*</a:t>
            </a:r>
            <a:r>
              <a:rPr lang="en-US" altLang="ru-RU" sz="1600" b="1" dirty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altLang="ru-RU" sz="1600" b="1" dirty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крупными и средними организациями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1000125" y="285750"/>
            <a:ext cx="8143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Показатели социально-экономического развития </a:t>
            </a:r>
          </a:p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Усть-Катавского городского округа</a:t>
            </a:r>
          </a:p>
        </p:txBody>
      </p:sp>
      <p:sp>
        <p:nvSpPr>
          <p:cNvPr id="24580" name="Прямоугольник 3"/>
          <p:cNvSpPr>
            <a:spLocks noChangeArrowheads="1"/>
          </p:cNvSpPr>
          <p:nvPr/>
        </p:nvSpPr>
        <p:spPr bwMode="auto">
          <a:xfrm>
            <a:off x="1160463" y="1538288"/>
            <a:ext cx="6840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400" b="1">
              <a:solidFill>
                <a:srgbClr val="000000"/>
              </a:solidFill>
              <a:latin typeface="Times New Roman Cyr" pitchFamily="18" charset="0"/>
              <a:cs typeface="Times New Roman Cyr" pitchFamily="18" charset="0"/>
            </a:endParaRPr>
          </a:p>
        </p:txBody>
      </p:sp>
      <p:pic>
        <p:nvPicPr>
          <p:cNvPr id="5" name="Диаграмма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1785926"/>
            <a:ext cx="7637491" cy="2870197"/>
          </a:xfrm>
          <a:prstGeom prst="rect">
            <a:avLst/>
          </a:prstGeom>
          <a:noFill/>
        </p:spPr>
      </p:pic>
      <p:graphicFrame>
        <p:nvGraphicFramePr>
          <p:cNvPr id="190465" name="Диаграмма 5"/>
          <p:cNvGraphicFramePr>
            <a:graphicFrameLocks/>
          </p:cNvGraphicFramePr>
          <p:nvPr/>
        </p:nvGraphicFramePr>
        <p:xfrm>
          <a:off x="357158" y="4572008"/>
          <a:ext cx="8455025" cy="2285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66" name="Chart" r:id="rId6" imgW="8461981" imgH="2627604" progId="Excel.Sheet.8">
                  <p:embed/>
                </p:oleObj>
              </mc:Choice>
              <mc:Fallback>
                <p:oleObj name="Chart" r:id="rId6" imgW="8461981" imgH="2627604" progId="Excel.Sheet.8">
                  <p:embed/>
                  <p:pic>
                    <p:nvPicPr>
                      <p:cNvPr id="0" name="Диаграмма 5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572008"/>
                        <a:ext cx="8455025" cy="22859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928662" y="1142984"/>
            <a:ext cx="7705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 dirty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Динамика инвестиций в основной капитал за счет всех источников финансирования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1"/>
          <p:cNvSpPr>
            <a:spLocks noChangeArrowheads="1"/>
          </p:cNvSpPr>
          <p:nvPr/>
        </p:nvSpPr>
        <p:spPr bwMode="auto">
          <a:xfrm>
            <a:off x="1000125" y="285750"/>
            <a:ext cx="8143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Показатели социально-экономического развития </a:t>
            </a:r>
          </a:p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Усть-Катавского городского округа</a:t>
            </a:r>
          </a:p>
        </p:txBody>
      </p:sp>
      <p:sp>
        <p:nvSpPr>
          <p:cNvPr id="25604" name="Прямоугольник 3"/>
          <p:cNvSpPr>
            <a:spLocks noChangeArrowheads="1"/>
          </p:cNvSpPr>
          <p:nvPr/>
        </p:nvSpPr>
        <p:spPr bwMode="auto">
          <a:xfrm>
            <a:off x="1357313" y="1643063"/>
            <a:ext cx="6840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400" b="1">
              <a:solidFill>
                <a:srgbClr val="000000"/>
              </a:solidFill>
              <a:latin typeface="Times New Roman Cyr" pitchFamily="18" charset="0"/>
              <a:cs typeface="Times New Roman Cyr" pitchFamily="18" charset="0"/>
            </a:endParaRPr>
          </a:p>
        </p:txBody>
      </p:sp>
      <p:pic>
        <p:nvPicPr>
          <p:cNvPr id="5" name="Диаграмма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1643050"/>
            <a:ext cx="7851775" cy="2232025"/>
          </a:xfrm>
          <a:prstGeom prst="rect">
            <a:avLst/>
          </a:prstGeom>
          <a:noFill/>
        </p:spPr>
      </p:pic>
      <p:graphicFrame>
        <p:nvGraphicFramePr>
          <p:cNvPr id="189441" name="Диаграмма 5"/>
          <p:cNvGraphicFramePr>
            <a:graphicFrameLocks/>
          </p:cNvGraphicFramePr>
          <p:nvPr/>
        </p:nvGraphicFramePr>
        <p:xfrm>
          <a:off x="785786" y="3571876"/>
          <a:ext cx="7807325" cy="305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42" name="Chart" r:id="rId6" imgW="7815749" imgH="3060457" progId="Excel.Sheet.8">
                  <p:embed/>
                </p:oleObj>
              </mc:Choice>
              <mc:Fallback>
                <p:oleObj name="Chart" r:id="rId6" imgW="7815749" imgH="3060457" progId="Excel.Sheet.8">
                  <p:embed/>
                  <p:pic>
                    <p:nvPicPr>
                      <p:cNvPr id="0" name="Диаграмма 5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3571876"/>
                        <a:ext cx="7807325" cy="305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571604" y="1214422"/>
            <a:ext cx="6769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000" b="1" dirty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                 </a:t>
            </a:r>
            <a:r>
              <a:rPr lang="ru-RU" altLang="ru-RU" sz="1600" b="1" dirty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Ввод в эксплуатацию жилых домов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1"/>
          <p:cNvSpPr>
            <a:spLocks noChangeArrowheads="1"/>
          </p:cNvSpPr>
          <p:nvPr/>
        </p:nvSpPr>
        <p:spPr bwMode="auto">
          <a:xfrm>
            <a:off x="1000125" y="285750"/>
            <a:ext cx="8143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Показатели социально-экономического развития </a:t>
            </a:r>
          </a:p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Усть-Катавского городского округа</a:t>
            </a:r>
          </a:p>
        </p:txBody>
      </p:sp>
      <p:sp>
        <p:nvSpPr>
          <p:cNvPr id="26628" name="Прямоугольник 3"/>
          <p:cNvSpPr>
            <a:spLocks noChangeArrowheads="1"/>
          </p:cNvSpPr>
          <p:nvPr/>
        </p:nvSpPr>
        <p:spPr bwMode="auto">
          <a:xfrm>
            <a:off x="1428750" y="1752600"/>
            <a:ext cx="6840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400" b="1">
              <a:solidFill>
                <a:srgbClr val="000000"/>
              </a:solidFill>
              <a:latin typeface="Times New Roman Cyr" pitchFamily="18" charset="0"/>
              <a:cs typeface="Times New Roman Cyr" pitchFamily="18" charset="0"/>
            </a:endParaRPr>
          </a:p>
        </p:txBody>
      </p:sp>
      <p:graphicFrame>
        <p:nvGraphicFramePr>
          <p:cNvPr id="188417" name="Диаграмма 4"/>
          <p:cNvGraphicFramePr>
            <a:graphicFrameLocks/>
          </p:cNvGraphicFramePr>
          <p:nvPr/>
        </p:nvGraphicFramePr>
        <p:xfrm>
          <a:off x="142844" y="1571612"/>
          <a:ext cx="8870950" cy="528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18" name="Chart" r:id="rId5" imgW="8882642" imgH="5883150" progId="Excel.Sheet.8">
                  <p:embed/>
                </p:oleObj>
              </mc:Choice>
              <mc:Fallback>
                <p:oleObj name="Chart" r:id="rId5" imgW="8882642" imgH="5883150" progId="Excel.Shee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44" y="1571612"/>
                        <a:ext cx="8870950" cy="528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1500166" y="1142984"/>
            <a:ext cx="70564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 dirty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Динамика номинальной среднемесячной заработной платы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1000125" y="285750"/>
            <a:ext cx="8143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Показатели социально-экономического развития </a:t>
            </a:r>
          </a:p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Усть-Катавского городского округа</a:t>
            </a:r>
          </a:p>
        </p:txBody>
      </p:sp>
      <p:sp>
        <p:nvSpPr>
          <p:cNvPr id="27652" name="Прямоугольник 4"/>
          <p:cNvSpPr>
            <a:spLocks noChangeArrowheads="1"/>
          </p:cNvSpPr>
          <p:nvPr/>
        </p:nvSpPr>
        <p:spPr bwMode="auto">
          <a:xfrm>
            <a:off x="1285875" y="1762125"/>
            <a:ext cx="67691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800" b="1">
              <a:solidFill>
                <a:srgbClr val="000000"/>
              </a:solidFill>
              <a:latin typeface="Times New Roman Cyr" pitchFamily="18" charset="0"/>
              <a:cs typeface="Times New Roman Cyr" pitchFamily="18" charset="0"/>
            </a:endParaRPr>
          </a:p>
        </p:txBody>
      </p:sp>
      <p:graphicFrame>
        <p:nvGraphicFramePr>
          <p:cNvPr id="187393" name="Диаграмма 3"/>
          <p:cNvGraphicFramePr>
            <a:graphicFrameLocks/>
          </p:cNvGraphicFramePr>
          <p:nvPr/>
        </p:nvGraphicFramePr>
        <p:xfrm>
          <a:off x="971550" y="1500174"/>
          <a:ext cx="8172450" cy="2259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395" name="Chart" r:id="rId5" imgW="8175445" imgH="2408129" progId="Excel.Sheet.8">
                  <p:embed/>
                </p:oleObj>
              </mc:Choice>
              <mc:Fallback>
                <p:oleObj name="Chart" r:id="rId5" imgW="8175445" imgH="2408129" progId="Excel.Shee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500174"/>
                        <a:ext cx="8172450" cy="22590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7394" name="Диаграмма 4"/>
          <p:cNvGraphicFramePr>
            <a:graphicFrameLocks/>
          </p:cNvGraphicFramePr>
          <p:nvPr/>
        </p:nvGraphicFramePr>
        <p:xfrm>
          <a:off x="857224" y="4000504"/>
          <a:ext cx="7932737" cy="2554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396" name="Chart" r:id="rId7" imgW="7937680" imgH="2987299" progId="Excel.Sheet.8">
                  <p:embed/>
                </p:oleObj>
              </mc:Choice>
              <mc:Fallback>
                <p:oleObj name="Chart" r:id="rId7" imgW="7937680" imgH="2987299" progId="Excel.Shee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4" y="4000504"/>
                        <a:ext cx="7932737" cy="25542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4143372" y="1285860"/>
            <a:ext cx="1339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1600" b="1" dirty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Население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A6B3383-9BFF-4D35-9FD4-06D81134B5F4}"/>
              </a:ext>
            </a:extLst>
          </p:cNvPr>
          <p:cNvSpPr/>
          <p:nvPr/>
        </p:nvSpPr>
        <p:spPr>
          <a:xfrm>
            <a:off x="2143108" y="3714752"/>
            <a:ext cx="518477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1600" b="1" dirty="0">
                <a:solidFill>
                  <a:srgbClr val="17375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Среднесписочная численность работников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1"/>
          <p:cNvSpPr>
            <a:spLocks noChangeArrowheads="1"/>
          </p:cNvSpPr>
          <p:nvPr/>
        </p:nvSpPr>
        <p:spPr bwMode="auto">
          <a:xfrm>
            <a:off x="1000125" y="142875"/>
            <a:ext cx="8143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Усть-Катавского городского округа на год</a:t>
            </a:r>
          </a:p>
        </p:txBody>
      </p:sp>
      <p:sp>
        <p:nvSpPr>
          <p:cNvPr id="30724" name="Rectangle 1"/>
          <p:cNvSpPr>
            <a:spLocks noChangeArrowheads="1"/>
          </p:cNvSpPr>
          <p:nvPr/>
        </p:nvSpPr>
        <p:spPr bwMode="auto">
          <a:xfrm>
            <a:off x="142875" y="1549400"/>
            <a:ext cx="885825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just">
              <a:tabLst>
                <a:tab pos="685800" algn="l"/>
              </a:tabLs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В 2015-2018 годах бюджетная и налоговая политика городского округа реализовывалась в сложных экономических условиях и в первую очередь была направлена на сохранение сбалансированности и устойчивости  бюджетной системы городского округа.</a:t>
            </a:r>
          </a:p>
          <a:p>
            <a:pPr indent="449263" algn="just" eaLnBrk="0" hangingPunct="0">
              <a:tabLst>
                <a:tab pos="68580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Учитывая повышение основных экономических показателей городского округа в 2018 году по некоторым доходным источникам наблюдается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 положительная  динамика исполнения бюджета. В</a:t>
            </a:r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сопоставимых условиях к 2017 году доходы за 10 месяцев 2018 года по отдельным показателям следующие: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pPr indent="449263" algn="just" eaLnBrk="0" hangingPunct="0">
              <a:tabLst>
                <a:tab pos="685800" algn="l"/>
              </a:tabLs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налог на доходы физических лиц получен 97,5 млн.руб., увеличение  на 27 % связано с перечислением  в январе ФГУП «УКВЗ» налога за ноябрь-декабрь 2017 года в сумме 7,4 млн.руб. Кроме того, рост НДФЛ связан с поэтапным увеличением оплаты труда в бюджетной сфере, в соответствии с майскими Указами Президента РФ 2012 года; 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pPr indent="449263" algn="just" eaLnBrk="0" hangingPunct="0">
              <a:buFontTx/>
              <a:buChar char="-"/>
              <a:tabLst>
                <a:tab pos="68580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рост показателя по доходам от оказания платных услуг получателями средств бюджетов городских округов в 2018 году на 2,6 млн.руб., связано с повышением стоимости родительской платы в дошкольных образовательных учреждениях и повышением стоимости на оздоровление детей в загородном лагере «Ребячья Республика»; 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pPr indent="449263" algn="just" eaLnBrk="0" hangingPunct="0">
              <a:buFontTx/>
              <a:buChar char="-"/>
              <a:tabLst>
                <a:tab pos="68580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рост по налогам на имущество на 2,8 млн.руб., в связи с погашением задолженности прошлых лет;</a:t>
            </a:r>
          </a:p>
          <a:p>
            <a:pPr indent="449263" algn="just" eaLnBrk="0" hangingPunct="0">
              <a:buFontTx/>
              <a:buChar char="-"/>
              <a:tabLst>
                <a:tab pos="68580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рост поступлений государственной пошлины на 2,2 млн.руб., связано с зачислением в бюджет госпошлины  за регистрационные действия через МФЦ.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Прямоугольник 4"/>
          <p:cNvSpPr>
            <a:spLocks noChangeArrowheads="1"/>
          </p:cNvSpPr>
          <p:nvPr/>
        </p:nvSpPr>
        <p:spPr bwMode="auto">
          <a:xfrm>
            <a:off x="142875" y="1289050"/>
            <a:ext cx="8786813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 eaLnBrk="0" hangingPunct="0">
              <a:tabLst>
                <a:tab pos="685800" algn="l"/>
              </a:tabLst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Главной задачей налоговой политики</a:t>
            </a:r>
            <a:r>
              <a:rPr lang="en-US" sz="1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Усть-Катавского городского округа является содействие исполнения доходов бюджета в целях выполнения расходных обязательств округа. </a:t>
            </a:r>
          </a:p>
          <a:p>
            <a:pPr indent="449263">
              <a:tabLst>
                <a:tab pos="685800" algn="l"/>
              </a:tabLst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Доходы бюджета на 2019 год составят 905,6 млн.рублей, что на 11,9 млн.руб. выше первоначально принятого бюджета на 2018 год. </a:t>
            </a:r>
          </a:p>
          <a:p>
            <a:pPr indent="449263">
              <a:tabLst>
                <a:tab pos="685800" algn="l"/>
              </a:tabLst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Собственные доходы запланированы 215,4 млн. руб., а финансовая помощь 690,2 млн.рублей. </a:t>
            </a:r>
          </a:p>
          <a:p>
            <a:pPr indent="449263">
              <a:tabLst>
                <a:tab pos="685800" algn="l"/>
              </a:tabLst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Бюджетообразующим налогом в собственных доходах является   налог на доходы физических лиц, который планируется в сумме 124,9 млн.рублей, что выше на 14,0 млн.руб. от первоначальных показателей 2018 года. (НДФЛ зачисляется в местный бюджет не в полном объёме, а по утвержденному областным законодательством нормативу. В 2019 году норматив НДФЛ составит 42,45%, с ростом от 2018 года на 3,4%). </a:t>
            </a:r>
          </a:p>
          <a:p>
            <a:pPr indent="449263">
              <a:tabLst>
                <a:tab pos="685800" algn="l"/>
              </a:tabLst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Областным законодательством регулируется передача части акцизов на бензин, дизтопливо и моторные масла в местный бюджет, в зависимости от протяжённости автомобильных дорог. На нашей территории паспортизировано 144,5 км. дорог и сумма акцизов составит 5,9 млн.рублей. Из акцизов формируется муниципальный дорожный фонд.</a:t>
            </a:r>
          </a:p>
          <a:p>
            <a:pPr indent="449263" algn="just" eaLnBrk="0" hangingPunct="0">
              <a:tabLst>
                <a:tab pos="685800" algn="l"/>
              </a:tabLst>
            </a:pP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8" name="Rectangle 1"/>
          <p:cNvSpPr>
            <a:spLocks noChangeArrowheads="1"/>
          </p:cNvSpPr>
          <p:nvPr/>
        </p:nvSpPr>
        <p:spPr bwMode="auto">
          <a:xfrm>
            <a:off x="1000125" y="285750"/>
            <a:ext cx="8143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Усть-Катавского городского округа на год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Прямоугольник 4"/>
          <p:cNvSpPr>
            <a:spLocks noChangeArrowheads="1"/>
          </p:cNvSpPr>
          <p:nvPr/>
        </p:nvSpPr>
        <p:spPr bwMode="auto">
          <a:xfrm>
            <a:off x="107950" y="1628775"/>
            <a:ext cx="8786813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>
              <a:tabLst>
                <a:tab pos="685800" algn="l"/>
              </a:tabLst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	В последние годы бюджетная политика городского округа  осуществлялась в условиях экономической нестабильности, с учетом этого основной задачей являлось поддержание сбалансированности бюджета, в том числе проводилась постоянная работа по укреплению его доходной части и ограничению роста бюджетных расходов. В этих целях проводится  оптимизации расходов.</a:t>
            </a:r>
          </a:p>
          <a:p>
            <a:pPr indent="449263" algn="just">
              <a:tabLst>
                <a:tab pos="685800" algn="l"/>
              </a:tabLst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	В течении последних трех лет в рамках оптимизации расходов были приняты следующие решения: прекращена работа кинотеатра «Родина», а кинопоказ, с возможностью демонстрации цифрового широкоформатного просмотра фильмов организован во Дворце культуры им.Т.Я.Белоконева. Оптимизирована структура Управления образования и Управления культуры, исключены дублирующие функции одноименных казённых учреждений МКУ «Управление образования» и МКУ «Управление культуры», обслуживающий персонал учреждений культуры переведен в хозяйственный отдел Управления культуры. </a:t>
            </a:r>
          </a:p>
        </p:txBody>
      </p:sp>
      <p:sp>
        <p:nvSpPr>
          <p:cNvPr id="32772" name="Rectangle 1"/>
          <p:cNvSpPr>
            <a:spLocks noChangeArrowheads="1"/>
          </p:cNvSpPr>
          <p:nvPr/>
        </p:nvSpPr>
        <p:spPr bwMode="auto">
          <a:xfrm>
            <a:off x="1000125" y="288925"/>
            <a:ext cx="81438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Усть-Катавского городского округа на год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Прямоугольник 2"/>
          <p:cNvSpPr>
            <a:spLocks noChangeArrowheads="1"/>
          </p:cNvSpPr>
          <p:nvPr/>
        </p:nvSpPr>
        <p:spPr bwMode="auto">
          <a:xfrm>
            <a:off x="1000125" y="142875"/>
            <a:ext cx="79295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Основные характеристики бюджета Усть-Катавского городского округа на 2019 год и на плановый период 2020 и 2021 годов (млн. руб.)</a:t>
            </a:r>
          </a:p>
        </p:txBody>
      </p:sp>
      <p:graphicFrame>
        <p:nvGraphicFramePr>
          <p:cNvPr id="104486" name="Group 38"/>
          <p:cNvGraphicFramePr>
            <a:graphicFrameLocks noGrp="1"/>
          </p:cNvGraphicFramePr>
          <p:nvPr/>
        </p:nvGraphicFramePr>
        <p:xfrm>
          <a:off x="571500" y="1571625"/>
          <a:ext cx="8001000" cy="3394076"/>
        </p:xfrm>
        <a:graphic>
          <a:graphicData uri="http://schemas.openxmlformats.org/drawingml/2006/table">
            <a:tbl>
              <a:tblPr/>
              <a:tblGrid>
                <a:gridCol w="3786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8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8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32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тыс.руб.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8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2019г.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2020г.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2021г.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- всего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905,6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713,9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716,4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9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- всего,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905,6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713,9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716,4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Профицит (+), дефицит (- 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3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Верхний предел муниципального внутреннего долга (по состоянию на 1 января года, следующего за очередным финансовым годом)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13,5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13,5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6,75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830" name="TextBox 4"/>
          <p:cNvSpPr txBox="1">
            <a:spLocks noChangeArrowheads="1"/>
          </p:cNvSpPr>
          <p:nvPr/>
        </p:nvSpPr>
        <p:spPr bwMode="auto">
          <a:xfrm>
            <a:off x="357188" y="5041900"/>
            <a:ext cx="850106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Снижение расходов бюджета на плановый период  2020-2021 годов обусловлено отсутствием  субсидии из областного бюджета на частичное финансирование расходов на выплату заработной платы работникам муниципальных учреждений и оплату ТЭР, услуг водоснабжения, водоотведения, потребляемых муниципальными учреждениями. Бюджетные ассигнования на 2020 и 2021 годы носят ориентировочный характер и будут уточняться при формировании соответствующих бюджетов.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1"/>
          <p:cNvSpPr>
            <a:spLocks noChangeArrowheads="1"/>
          </p:cNvSpPr>
          <p:nvPr/>
        </p:nvSpPr>
        <p:spPr bwMode="auto">
          <a:xfrm>
            <a:off x="142875" y="1722438"/>
            <a:ext cx="900112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-1981200" algn="l"/>
              </a:tabLst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	Уважаемые жители Усть-Катавского городского округа.</a:t>
            </a:r>
          </a:p>
          <a:p>
            <a:pPr>
              <a:tabLst>
                <a:tab pos="-1981200" algn="l"/>
              </a:tabLst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Представляю вам материал «Бюджет для граждан», который поможет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разобраться в главном финансовом документе нашего округа, понять, как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формируется и расходуется бюджет нашего округа.</a:t>
            </a:r>
          </a:p>
          <a:p>
            <a:pPr>
              <a:tabLst>
                <a:tab pos="-1981200" algn="l"/>
              </a:tabLst>
            </a:pPr>
            <a:endParaRPr lang="ru-RU" sz="1400" b="1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-1981200" algn="l"/>
              </a:tabLst>
            </a:pPr>
            <a:r>
              <a:rPr lang="ru-RU" sz="1400" b="1">
                <a:latin typeface="Times New Roman" pitchFamily="18" charset="0"/>
              </a:rPr>
              <a:t>	Закончилась работа над проектом бюджета Усть-Катавского городского округа на 2019 год и плановый период 2020 и 2021 годов, поэтому я хотел бы ознакомить всех неравнодушных жителей с основными характеристиками бюджета, рассказать какие приоритеты мы ставим перед бюджетом на следующий год и плановый период  2020-2021 годов. </a:t>
            </a:r>
          </a:p>
          <a:p>
            <a:pPr>
              <a:tabLst>
                <a:tab pos="-1981200" algn="l"/>
              </a:tabLst>
            </a:pPr>
            <a:r>
              <a:rPr lang="ru-RU" sz="1400" b="1">
                <a:latin typeface="Times New Roman" pitchFamily="18" charset="0"/>
              </a:rPr>
              <a:t> 	Бюджетная политика муниципального образования учитывает все риски развития экономики, поэтому перед его формированием в прогнозе социально-экономического развития территории мы предусмотрели  возможные варианты развития территории.</a:t>
            </a:r>
            <a:r>
              <a:rPr lang="ru-RU" sz="1400">
                <a:latin typeface="Times New Roman" pitchFamily="18" charset="0"/>
              </a:rPr>
              <a:t> </a:t>
            </a:r>
          </a:p>
          <a:p>
            <a:pPr>
              <a:tabLst>
                <a:tab pos="-1981200" algn="l"/>
              </a:tabLst>
            </a:pPr>
            <a:r>
              <a:rPr lang="ru-RU" sz="1400">
                <a:latin typeface="Times New Roman" pitchFamily="18" charset="0"/>
              </a:rPr>
              <a:t> 	</a:t>
            </a:r>
            <a:r>
              <a:rPr lang="ru-RU" sz="1400" b="1">
                <a:latin typeface="Times New Roman" pitchFamily="18" charset="0"/>
              </a:rPr>
              <a:t>Мы соблюдаем одно из главных правил бюджетного планирования - бюджет должен быть сбалансированным, поэтому принимаем бездефицитный бюджет. Этот подход позволяет  предотвратить риски, связанные с исполнением принятых обязательств и появляется возможность уточнения расходной части бюджета вначале года на остатки средств на начало года и оперативно распределять полученные дополнительные доходы на решение текущих вопросов округа. </a:t>
            </a:r>
          </a:p>
          <a:p>
            <a:pPr>
              <a:tabLst>
                <a:tab pos="-1981200" algn="l"/>
              </a:tabLst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	Надеюсь, что знакомство с бюджетом округа будет для вас интересным, полезным и даст возможность с пониманием участвовать в принятии общих решений на благо жителей нашего округа. </a:t>
            </a:r>
          </a:p>
          <a:p>
            <a:pPr eaLnBrk="0" hangingPunct="0">
              <a:tabLst>
                <a:tab pos="-1981200" algn="l"/>
              </a:tabLst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		С уважением, глава Усть-Катавского городского округа Семков С.Д. </a:t>
            </a:r>
          </a:p>
          <a:p>
            <a:pPr eaLnBrk="0" hangingPunct="0">
              <a:tabLst>
                <a:tab pos="-1981200" algn="l"/>
              </a:tabLst>
            </a:pP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Заголовок 1"/>
          <p:cNvSpPr txBox="1">
            <a:spLocks/>
          </p:cNvSpPr>
          <p:nvPr/>
        </p:nvSpPr>
        <p:spPr bwMode="auto">
          <a:xfrm>
            <a:off x="1214438" y="214313"/>
            <a:ext cx="756126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600" b="1">
                <a:latin typeface="Times New Roman" pitchFamily="18" charset="0"/>
                <a:cs typeface="Times New Roman" pitchFamily="18" charset="0"/>
              </a:rPr>
              <a:t>Обращение главы Усть-Катавского городского округа Семкова С.Д.</a:t>
            </a:r>
            <a:endParaRPr lang="ru-RU" sz="2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7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8" name="Rectangle 4"/>
          <p:cNvSpPr>
            <a:spLocks noChangeArrowheads="1"/>
          </p:cNvSpPr>
          <p:nvPr/>
        </p:nvSpPr>
        <p:spPr bwMode="auto">
          <a:xfrm>
            <a:off x="1000125" y="146050"/>
            <a:ext cx="81438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Доходы бюджета Усть-Катавского городского округа на 2019 год</a:t>
            </a:r>
          </a:p>
        </p:txBody>
      </p:sp>
      <p:graphicFrame>
        <p:nvGraphicFramePr>
          <p:cNvPr id="180225" name="Object 1"/>
          <p:cNvGraphicFramePr>
            <a:graphicFrameLocks/>
          </p:cNvGraphicFramePr>
          <p:nvPr/>
        </p:nvGraphicFramePr>
        <p:xfrm>
          <a:off x="642938" y="2357438"/>
          <a:ext cx="8010525" cy="296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26" name="Worksheet" r:id="rId5" imgW="8010576" imgH="2676431" progId="Excel.Sheet.8">
                  <p:embed/>
                </p:oleObj>
              </mc:Choice>
              <mc:Fallback>
                <p:oleObj name="Worksheet" r:id="rId5" imgW="8010576" imgH="2676431" progId="Excel.Sheet.8">
                  <p:embed/>
                  <p:pic>
                    <p:nvPicPr>
                      <p:cNvPr id="0" name="Picture 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-38"/>
                      <a:stretch>
                        <a:fillRect/>
                      </a:stretch>
                    </p:blipFill>
                    <p:spPr bwMode="auto">
                      <a:xfrm>
                        <a:off x="642938" y="2357438"/>
                        <a:ext cx="8010525" cy="296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3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4" name="Rectangle 5"/>
          <p:cNvSpPr>
            <a:spLocks noChangeArrowheads="1"/>
          </p:cNvSpPr>
          <p:nvPr/>
        </p:nvSpPr>
        <p:spPr bwMode="auto">
          <a:xfrm>
            <a:off x="1000125" y="219075"/>
            <a:ext cx="79295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Собственные доходы бюджета на 2019 год</a:t>
            </a:r>
          </a:p>
        </p:txBody>
      </p:sp>
      <p:sp>
        <p:nvSpPr>
          <p:cNvPr id="17920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graphicFrame>
        <p:nvGraphicFramePr>
          <p:cNvPr id="179201" name="Object 1"/>
          <p:cNvGraphicFramePr>
            <a:graphicFrameLocks noChangeAspect="1"/>
          </p:cNvGraphicFramePr>
          <p:nvPr/>
        </p:nvGraphicFramePr>
        <p:xfrm>
          <a:off x="1357313" y="1419225"/>
          <a:ext cx="6648450" cy="436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02" name="Worksheet" r:id="rId5" imgW="6648416" imgH="3095755" progId="Excel.Sheet.8">
                  <p:embed/>
                </p:oleObj>
              </mc:Choice>
              <mc:Fallback>
                <p:oleObj name="Worksheet" r:id="rId5" imgW="6648416" imgH="3095755" progId="Excel.Sheet.8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1419225"/>
                        <a:ext cx="6648450" cy="4367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9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0" name="Rectangle 6"/>
          <p:cNvSpPr>
            <a:spLocks noChangeArrowheads="1"/>
          </p:cNvSpPr>
          <p:nvPr/>
        </p:nvSpPr>
        <p:spPr bwMode="auto">
          <a:xfrm>
            <a:off x="935038" y="150813"/>
            <a:ext cx="82200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Структура межбюджетных трансфертов на 2019г.</a:t>
            </a:r>
          </a:p>
          <a:p>
            <a:pPr algn="ctr"/>
            <a:endParaRPr lang="ru-RU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181" name="Rectangle 7"/>
          <p:cNvSpPr>
            <a:spLocks noChangeArrowheads="1"/>
          </p:cNvSpPr>
          <p:nvPr/>
        </p:nvSpPr>
        <p:spPr bwMode="auto">
          <a:xfrm>
            <a:off x="142875" y="5546725"/>
            <a:ext cx="8786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161925" algn="l"/>
              </a:tabLst>
            </a:pPr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8177" name="Object 1"/>
          <p:cNvGraphicFramePr>
            <a:graphicFrameLocks/>
          </p:cNvGraphicFramePr>
          <p:nvPr/>
        </p:nvGraphicFramePr>
        <p:xfrm>
          <a:off x="1214438" y="1428750"/>
          <a:ext cx="7067550" cy="305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78" name="Worksheet" r:id="rId5" imgW="7067584" imgH="3057659" progId="Excel.Sheet.8">
                  <p:embed/>
                </p:oleObj>
              </mc:Choice>
              <mc:Fallback>
                <p:oleObj name="Worksheet" r:id="rId5" imgW="7067584" imgH="3057659" progId="Excel.Sheet.8">
                  <p:embed/>
                  <p:pic>
                    <p:nvPicPr>
                      <p:cNvPr id="0" name="Picture 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438" y="1428750"/>
                        <a:ext cx="7067550" cy="305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82" name="TextBox 7"/>
          <p:cNvSpPr txBox="1">
            <a:spLocks noChangeArrowheads="1"/>
          </p:cNvSpPr>
          <p:nvPr/>
        </p:nvSpPr>
        <p:spPr bwMode="auto">
          <a:xfrm>
            <a:off x="857250" y="4714875"/>
            <a:ext cx="757237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61925" algn="l"/>
              </a:tabLst>
            </a:pPr>
            <a:r>
              <a:rPr lang="ru-RU" b="1">
                <a:cs typeface="Times New Roman" pitchFamily="18" charset="0"/>
              </a:rPr>
              <a:t>Виды финансовой помощи в бюджет Усть-Катавского городского округа из федерального бюджета и бюджета Челябинской области</a:t>
            </a:r>
          </a:p>
          <a:p>
            <a:pPr eaLnBrk="0" hangingPunct="0">
              <a:tabLst>
                <a:tab pos="161925" algn="l"/>
              </a:tabLst>
            </a:pPr>
            <a:r>
              <a:rPr lang="ru-RU" b="1">
                <a:cs typeface="Times New Roman" pitchFamily="18" charset="0"/>
              </a:rPr>
              <a:t>*	Дотация на выравнивание бюджетной обеспеченности</a:t>
            </a:r>
            <a:r>
              <a:rPr lang="en-US" b="1">
                <a:cs typeface="Times New Roman" pitchFamily="18" charset="0"/>
              </a:rPr>
              <a:t> </a:t>
            </a:r>
            <a:r>
              <a:rPr lang="ru-RU" b="1">
                <a:cs typeface="Times New Roman" pitchFamily="18" charset="0"/>
              </a:rPr>
              <a:t>-</a:t>
            </a:r>
            <a:r>
              <a:rPr lang="en-US" b="1">
                <a:cs typeface="Times New Roman" pitchFamily="18" charset="0"/>
              </a:rPr>
              <a:t> </a:t>
            </a:r>
            <a:r>
              <a:rPr lang="ru-RU" b="1">
                <a:cs typeface="Times New Roman" pitchFamily="18" charset="0"/>
              </a:rPr>
              <a:t>45,9</a:t>
            </a:r>
            <a:r>
              <a:rPr lang="en-US" b="1">
                <a:cs typeface="Times New Roman" pitchFamily="18" charset="0"/>
              </a:rPr>
              <a:t> </a:t>
            </a:r>
            <a:r>
              <a:rPr lang="ru-RU" b="1">
                <a:cs typeface="Times New Roman" pitchFamily="18" charset="0"/>
              </a:rPr>
              <a:t>млн. руб.</a:t>
            </a:r>
          </a:p>
          <a:p>
            <a:pPr eaLnBrk="0" hangingPunct="0">
              <a:tabLst>
                <a:tab pos="161925" algn="l"/>
              </a:tabLst>
            </a:pPr>
            <a:r>
              <a:rPr lang="ru-RU" b="1">
                <a:cs typeface="Times New Roman" pitchFamily="18" charset="0"/>
              </a:rPr>
              <a:t>*	Субсидии местным бюджетам - 211,4 млн. руб.</a:t>
            </a:r>
          </a:p>
          <a:p>
            <a:pPr eaLnBrk="0" hangingPunct="0">
              <a:tabLst>
                <a:tab pos="161925" algn="l"/>
              </a:tabLst>
            </a:pPr>
            <a:r>
              <a:rPr lang="ru-RU" b="1">
                <a:cs typeface="Times New Roman" pitchFamily="18" charset="0"/>
              </a:rPr>
              <a:t>*	Субвенции местным бюджетам - 432,9 млн. руб.</a:t>
            </a:r>
          </a:p>
          <a:p>
            <a:pPr eaLnBrk="0" hangingPunct="0">
              <a:buFont typeface="Arial" charset="0"/>
              <a:buChar char="•"/>
              <a:tabLst>
                <a:tab pos="161925" algn="l"/>
              </a:tabLst>
            </a:pPr>
            <a:r>
              <a:rPr lang="ru-RU" b="1">
                <a:cs typeface="Times New Roman" pitchFamily="18" charset="0"/>
              </a:rPr>
              <a:t>Итого - 690,2 млн. руб.</a:t>
            </a:r>
          </a:p>
          <a:p>
            <a:pPr>
              <a:tabLst>
                <a:tab pos="161925" algn="l"/>
              </a:tabLst>
            </a:pPr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299" name="Rectangle 1"/>
          <p:cNvSpPr>
            <a:spLocks noChangeArrowheads="1"/>
          </p:cNvSpPr>
          <p:nvPr/>
        </p:nvSpPr>
        <p:spPr bwMode="auto">
          <a:xfrm>
            <a:off x="1000125" y="328613"/>
            <a:ext cx="79295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Основные подходы к планированию бюджетных ассигнований и приоритеты бюджетных расходов</a:t>
            </a:r>
          </a:p>
        </p:txBody>
      </p:sp>
      <p:sp>
        <p:nvSpPr>
          <p:cNvPr id="183300" name="Rectangle 2"/>
          <p:cNvSpPr>
            <a:spLocks noChangeArrowheads="1"/>
          </p:cNvSpPr>
          <p:nvPr/>
        </p:nvSpPr>
        <p:spPr bwMode="auto">
          <a:xfrm>
            <a:off x="142875" y="1498600"/>
            <a:ext cx="885825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ru-RU" sz="1800" b="1">
                <a:latin typeface="Times New Roman" pitchFamily="18" charset="0"/>
                <a:cs typeface="Times New Roman" pitchFamily="18" charset="0"/>
              </a:rPr>
              <a:t>В среднесрочной перспективе бюджетная политика округа сохранит свои приоритеты и будет сконцентрирована на решении следующих основных задач:</a:t>
            </a:r>
          </a:p>
          <a:p>
            <a:pPr indent="450850" algn="just"/>
            <a:r>
              <a:rPr lang="ru-RU" sz="1800" b="1">
                <a:latin typeface="Times New Roman" pitchFamily="18" charset="0"/>
                <a:cs typeface="Times New Roman" pitchFamily="18" charset="0"/>
              </a:rPr>
              <a:t>1) планирование бездефицитного бюджета;</a:t>
            </a:r>
          </a:p>
          <a:p>
            <a:pPr indent="450850" algn="just"/>
            <a:r>
              <a:rPr lang="ru-RU" b="1">
                <a:latin typeface="Times New Roman" pitchFamily="18" charset="0"/>
                <a:cs typeface="Times New Roman" pitchFamily="18" charset="0"/>
              </a:rPr>
              <a:t>2) дальнейшая реализация приоритетов бюджетной политики, сформулированных в социальных Указах и поручениях </a:t>
            </a:r>
            <a:r>
              <a:rPr lang="ru-RU" b="1">
                <a:latin typeface="Times New Roman" pitchFamily="18" charset="0"/>
              </a:rPr>
              <a:t>Президента Российской Федерации 2012 года и Указом Президента от 7 мая 2018 года № 204 «О национальных целях и стратегических задачах развития Российской Федерации на период до 2024 года»</a:t>
            </a:r>
          </a:p>
          <a:p>
            <a:pPr indent="450850" algn="just"/>
            <a:r>
              <a:rPr lang="ru-RU" sz="1800" b="1">
                <a:latin typeface="Times New Roman" pitchFamily="18" charset="0"/>
                <a:cs typeface="Times New Roman" pitchFamily="18" charset="0"/>
              </a:rPr>
              <a:t>3) сохранение режима экономии бюджетных средств и продолжение работы по оптимизации расходов;</a:t>
            </a:r>
          </a:p>
          <a:p>
            <a:pPr indent="450850" algn="just"/>
            <a:r>
              <a:rPr lang="ru-RU" sz="1800" b="1">
                <a:latin typeface="Times New Roman" pitchFamily="18" charset="0"/>
                <a:cs typeface="Times New Roman" pitchFamily="18" charset="0"/>
              </a:rPr>
              <a:t>4) уточнение объема бюджетных ассигнований на 2019 год с учетом:</a:t>
            </a:r>
          </a:p>
          <a:p>
            <a:pPr indent="450850" algn="just"/>
            <a:r>
              <a:rPr lang="ru-RU" sz="1800" b="1">
                <a:latin typeface="Times New Roman" pitchFamily="18" charset="0"/>
                <a:cs typeface="Times New Roman" pitchFamily="18" charset="0"/>
              </a:rPr>
              <a:t>-минимального размера оплаты труда с 1 января 2019 года до 11280 рублей;</a:t>
            </a:r>
          </a:p>
          <a:p>
            <a:pPr indent="450850" algn="just"/>
            <a:r>
              <a:rPr lang="ru-RU" sz="1800" b="1">
                <a:latin typeface="Times New Roman" pitchFamily="18" charset="0"/>
                <a:cs typeface="Times New Roman" pitchFamily="18" charset="0"/>
              </a:rPr>
              <a:t>-индексации отдельных расходов, обеспечивающих бесперебойное функционирование учреждений, по прогнозируемому росту тарифов и уровню инфляции;</a:t>
            </a:r>
          </a:p>
          <a:p>
            <a:pPr indent="450850" algn="just"/>
            <a:r>
              <a:rPr lang="ru-RU" sz="1800" b="1">
                <a:latin typeface="Times New Roman" pitchFamily="18" charset="0"/>
                <a:cs typeface="Times New Roman" pitchFamily="18" charset="0"/>
              </a:rPr>
              <a:t>-уменьшения объемов бюджетных ассигнований по расходным обязательствам ограниченного срока действия.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3" name="Rectangle 1"/>
          <p:cNvSpPr>
            <a:spLocks noChangeArrowheads="1"/>
          </p:cNvSpPr>
          <p:nvPr/>
        </p:nvSpPr>
        <p:spPr bwMode="auto">
          <a:xfrm>
            <a:off x="142875" y="1598613"/>
            <a:ext cx="88582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ctr"/>
            <a:r>
              <a:rPr lang="ru-RU" sz="1800" b="1">
                <a:latin typeface="Times New Roman" pitchFamily="18" charset="0"/>
                <a:cs typeface="Times New Roman" pitchFamily="18" charset="0"/>
              </a:rPr>
              <a:t>При определении структуры и объемов бюджетных ассигнований приоритетами бюджетных расходов являются:</a:t>
            </a:r>
            <a:endParaRPr lang="en-US" sz="1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algn="ctr"/>
            <a:endParaRPr lang="ru-RU" sz="1800" b="1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1. Безусловное выполнение законодательно установленных мер социальной поддержки населения городского округа.</a:t>
            </a:r>
          </a:p>
          <a:p>
            <a:pPr indent="450850" algn="just" eaLnBrk="0" hangingPunct="0"/>
            <a:endParaRPr lang="ru-RU" sz="1800" b="1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2. Обеспечение равных возможностей для получения качественных услуг, включая развитие инфраструктуры общеобразовательных и дошкольных учреждений.</a:t>
            </a:r>
          </a:p>
          <a:p>
            <a:pPr indent="450850" algn="just" eaLnBrk="0" hangingPunct="0"/>
            <a:endParaRPr lang="ru-RU" sz="1800" b="1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3. Создание благоприятной среды для развития малого предпринимательства.</a:t>
            </a:r>
          </a:p>
          <a:p>
            <a:pPr indent="450850" algn="just" eaLnBrk="0" hangingPunct="0"/>
            <a:endParaRPr lang="ru-RU" sz="1800" b="1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4. Создание условий, обеспечивающих возможность жителей УКГО  заниматься физической культурой и спортом.</a:t>
            </a:r>
          </a:p>
          <a:p>
            <a:pPr indent="450850" eaLnBrk="0" hangingPunct="0"/>
            <a:endParaRPr lang="ru-RU" sz="1800" b="1">
              <a:latin typeface="Times New Roman" pitchFamily="18" charset="0"/>
              <a:cs typeface="Times New Roman" pitchFamily="18" charset="0"/>
            </a:endParaRPr>
          </a:p>
          <a:p>
            <a:pPr indent="450850" eaLnBrk="0" hangingPunct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5. Развитие муниципальной дорожно-транспортной инфраструктуры</a:t>
            </a:r>
          </a:p>
        </p:txBody>
      </p:sp>
      <p:sp>
        <p:nvSpPr>
          <p:cNvPr id="184324" name="Rectangle 1"/>
          <p:cNvSpPr>
            <a:spLocks noChangeArrowheads="1"/>
          </p:cNvSpPr>
          <p:nvPr/>
        </p:nvSpPr>
        <p:spPr bwMode="auto">
          <a:xfrm>
            <a:off x="1000125" y="142875"/>
            <a:ext cx="8143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Основные подходы к планированию бюджетных ассигнований и приоритеты бюджетных расходов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7" name="Rectangle 2"/>
          <p:cNvSpPr>
            <a:spLocks noChangeArrowheads="1"/>
          </p:cNvSpPr>
          <p:nvPr/>
        </p:nvSpPr>
        <p:spPr bwMode="auto">
          <a:xfrm>
            <a:off x="714375" y="1730375"/>
            <a:ext cx="7929563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ru-RU" sz="1800" b="1">
                <a:latin typeface="Times New Roman" pitchFamily="18" charset="0"/>
                <a:cs typeface="Times New Roman" pitchFamily="18" charset="0"/>
              </a:rPr>
              <a:t>   Подходы, применяемые при планировании бюджета:</a:t>
            </a:r>
          </a:p>
          <a:p>
            <a:pPr indent="450850" algn="just"/>
            <a:endParaRPr lang="ru-RU" sz="1800" b="1">
              <a:latin typeface="Times New Roman" pitchFamily="18" charset="0"/>
              <a:cs typeface="Times New Roman" pitchFamily="18" charset="0"/>
            </a:endParaRPr>
          </a:p>
          <a:p>
            <a:pPr indent="450850" algn="just">
              <a:buFont typeface="Wingdings" pitchFamily="2" charset="2"/>
              <a:buChar char="Ø"/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 В связи с необходимостью включения в бюджет округа средств местного бюджета в части выполнения условий софинансирования при предоставлении субсидий из областного и федерального бюджетов Фонд оплаты труда работников бюджетной сферы предусмотрен в размере 90% от расчетного ФОТ на 2018 год, расходы на уплату налогов бюджетными учреждениями предусмотрены в размере 75% от расчетов.  </a:t>
            </a:r>
            <a:endParaRPr lang="en-US" sz="1800" b="1">
              <a:latin typeface="Times New Roman" pitchFamily="18" charset="0"/>
              <a:cs typeface="Times New Roman" pitchFamily="18" charset="0"/>
            </a:endParaRPr>
          </a:p>
          <a:p>
            <a:pPr indent="450850" algn="just">
              <a:buFont typeface="Wingdings" pitchFamily="2" charset="2"/>
              <a:buChar char="Ø"/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Бюджетные ассигнования на обеспечение деятельности муниципальных казенных учреждений и органов местного самоуправления, а также на предоставление субсидий муниципальным бюджетным и автономным учреждениям на выполнение муниципального задания за счет средств местного бюджета запланированы на 88,5% от потребности, с ростом на 5% от бюджетных ассигнований 2018 года.</a:t>
            </a:r>
            <a:endParaRPr lang="en-US" sz="1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348" name="Rectangle 1"/>
          <p:cNvSpPr>
            <a:spLocks noChangeArrowheads="1"/>
          </p:cNvSpPr>
          <p:nvPr/>
        </p:nvSpPr>
        <p:spPr bwMode="auto">
          <a:xfrm>
            <a:off x="1000125" y="142875"/>
            <a:ext cx="8143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Основные подходы к планированию бюджетных ассигнований и приоритеты бюджетных расходов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1" name="Прямоугольник 3"/>
          <p:cNvSpPr>
            <a:spLocks noChangeArrowheads="1"/>
          </p:cNvSpPr>
          <p:nvPr/>
        </p:nvSpPr>
        <p:spPr bwMode="auto">
          <a:xfrm>
            <a:off x="857250" y="1214438"/>
            <a:ext cx="77152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Расходы на оплату топливно-энергетических ресурсов, услуг водоснабжения, водоотведения, потребляемых муниципальными учреждениями, и электрической энергии, расходуемой на уличное освещение, в целом запланированы в полном объеме от расчетной потребности на 2019 год.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Расходы на приобретение продуктов питания и организацию питания в образовательных организациях запланированы в объеме расчетной потребности, с учетом ожидаемого в 2018 году выполнения  посещаемости.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Планирование осуществлялось в рамках муниципальных программ. Доля расходов, охваченных программно-целевыми методами планирования, составит в 2019 году составит 94,5% всех расходов бюджета.</a:t>
            </a:r>
          </a:p>
          <a:p>
            <a:pPr>
              <a:buFont typeface="Wingdings" pitchFamily="2" charset="2"/>
              <a:buChar char="Ø"/>
            </a:pPr>
            <a:endParaRPr lang="ru-RU" sz="1800" b="1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800" b="1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endParaRPr lang="ru-RU" sz="1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6372" name="Rectangle 1"/>
          <p:cNvSpPr>
            <a:spLocks noChangeArrowheads="1"/>
          </p:cNvSpPr>
          <p:nvPr/>
        </p:nvSpPr>
        <p:spPr bwMode="auto">
          <a:xfrm>
            <a:off x="1000125" y="142875"/>
            <a:ext cx="8143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Основные подходы к планированию бюджетных ассигнований и приоритеты бюджетных расходов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4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14400" y="285750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eaLnBrk="0" hangingPunct="0">
              <a:defRPr/>
            </a:pPr>
            <a:r>
              <a:rPr lang="ru-RU" sz="3600" b="1" dirty="0">
                <a:latin typeface="Times New Roman" pitchFamily="18" charset="0"/>
                <a:ea typeface="+mj-ea"/>
                <a:cs typeface="Times New Roman" pitchFamily="18" charset="0"/>
              </a:rPr>
              <a:t>Параметры бюджета на 2018-202</a:t>
            </a:r>
            <a:r>
              <a:rPr lang="en-US" sz="3600" b="1" dirty="0"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lang="ru-RU" sz="3600" b="1" dirty="0">
                <a:latin typeface="Times New Roman" pitchFamily="18" charset="0"/>
                <a:ea typeface="+mj-ea"/>
                <a:cs typeface="Times New Roman" pitchFamily="18" charset="0"/>
              </a:rPr>
              <a:t> годы</a:t>
            </a:r>
          </a:p>
        </p:txBody>
      </p:sp>
      <p:sp>
        <p:nvSpPr>
          <p:cNvPr id="111627" name="Rectangle 1"/>
          <p:cNvSpPr>
            <a:spLocks noChangeArrowheads="1"/>
          </p:cNvSpPr>
          <p:nvPr/>
        </p:nvSpPr>
        <p:spPr bwMode="auto">
          <a:xfrm>
            <a:off x="3643313" y="1643063"/>
            <a:ext cx="1643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eaLnBrk="0" hangingPunct="0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млн. руб.</a:t>
            </a:r>
          </a:p>
        </p:txBody>
      </p:sp>
      <p:graphicFrame>
        <p:nvGraphicFramePr>
          <p:cNvPr id="111622" name="Содержимое 3"/>
          <p:cNvGraphicFramePr>
            <a:graphicFrameLocks/>
          </p:cNvGraphicFramePr>
          <p:nvPr/>
        </p:nvGraphicFramePr>
        <p:xfrm>
          <a:off x="928688" y="2000250"/>
          <a:ext cx="7624762" cy="450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3" name="Worksheet" r:id="rId5" imgW="8220097" imgH="4162385" progId="Excel.Sheet.8">
                  <p:embed/>
                </p:oleObj>
              </mc:Choice>
              <mc:Fallback>
                <p:oleObj name="Worksheet" r:id="rId5" imgW="8220097" imgH="4162385" progId="Excel.Sheet.8">
                  <p:embed/>
                  <p:pic>
                    <p:nvPicPr>
                      <p:cNvPr id="0" name="Содержимое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2000250"/>
                        <a:ext cx="7624762" cy="4500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8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0125" y="274638"/>
            <a:ext cx="7686675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eaLnBrk="0" hangingPunct="0">
              <a:defRPr/>
            </a:pPr>
            <a:r>
              <a:rPr lang="ru-RU" sz="3200" b="1" dirty="0">
                <a:latin typeface="Times New Roman" pitchFamily="18" charset="0"/>
                <a:ea typeface="+mj-ea"/>
                <a:cs typeface="Times New Roman" pitchFamily="18" charset="0"/>
              </a:rPr>
              <a:t>Структура расходов бюджета на 201</a:t>
            </a:r>
            <a:r>
              <a:rPr 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9</a:t>
            </a:r>
            <a:r>
              <a:rPr lang="ru-RU" sz="3200" b="1" dirty="0">
                <a:latin typeface="Times New Roman" pitchFamily="18" charset="0"/>
                <a:ea typeface="+mj-ea"/>
                <a:cs typeface="Times New Roman" pitchFamily="18" charset="0"/>
              </a:rPr>
              <a:t> год</a:t>
            </a:r>
          </a:p>
        </p:txBody>
      </p:sp>
      <p:graphicFrame>
        <p:nvGraphicFramePr>
          <p:cNvPr id="112646" name="Содержимое 3"/>
          <p:cNvGraphicFramePr>
            <a:graphicFrameLocks/>
          </p:cNvGraphicFramePr>
          <p:nvPr/>
        </p:nvGraphicFramePr>
        <p:xfrm>
          <a:off x="571500" y="1362075"/>
          <a:ext cx="8134350" cy="387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7" name="Worksheet" r:id="rId5" imgW="8934582" imgH="4257554" progId="Excel.Sheet.8">
                  <p:embed/>
                </p:oleObj>
              </mc:Choice>
              <mc:Fallback>
                <p:oleObj name="Worksheet" r:id="rId5" imgW="8934582" imgH="4257554" progId="Excel.Sheet.8">
                  <p:embed/>
                  <p:pic>
                    <p:nvPicPr>
                      <p:cNvPr id="0" name="Содержимое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362075"/>
                        <a:ext cx="8134350" cy="3876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6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28688" y="274638"/>
            <a:ext cx="7758112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По разделу «Жилищно-коммунальное хозяйство» обеспечивается реализация следующих программ:</a:t>
            </a:r>
          </a:p>
        </p:txBody>
      </p:sp>
      <p:sp>
        <p:nvSpPr>
          <p:cNvPr id="190469" name="Содержимое 2"/>
          <p:cNvSpPr txBox="1">
            <a:spLocks/>
          </p:cNvSpPr>
          <p:nvPr/>
        </p:nvSpPr>
        <p:spPr bwMode="auto">
          <a:xfrm>
            <a:off x="428625" y="1268413"/>
            <a:ext cx="82296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914400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МП «Обеспечение доступным и комфортным жильем граждан Российской Федерации» в Усть-Катавском городском округе</a:t>
            </a:r>
          </a:p>
          <a:p>
            <a:pPr marL="914400" indent="-914400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МП  «Оздоровление экологической обстановки в Усть-Катавском городском округе»</a:t>
            </a:r>
          </a:p>
          <a:p>
            <a:pPr marL="914400" indent="-914400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МП «Развитие и содержание системы уличного освещения в Усть-Катавском городском округе»</a:t>
            </a:r>
          </a:p>
          <a:p>
            <a:pPr marL="914400" indent="-914400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МП «Ликвидация аварийного жилого фонда Усть-Катавского городского округа» </a:t>
            </a:r>
          </a:p>
          <a:p>
            <a:pPr marL="914400" indent="-914400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МП «Формирование современной городской среды» на территории Усть-Катавского городского округа</a:t>
            </a:r>
          </a:p>
        </p:txBody>
      </p:sp>
      <p:pic>
        <p:nvPicPr>
          <p:cNvPr id="190470" name="Picture 1" descr="Y:\БЮДЖЕТ ДЛЯ ГРАЖДАН\Фото\imgpreview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4652963"/>
            <a:ext cx="23336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1" name="Picture 2" descr="Y:\БЮДЖЕТ ДЛЯ ГРАЖДАН\Фото\imgpreview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4714875"/>
            <a:ext cx="22860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2" name="Picture 3" descr="Y:\БЮДЖЕТ ДЛЯ ГРАЖДАН\Фото\e24cfae7f84287c076a251ad29dd373a_X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63" y="4572000"/>
            <a:ext cx="2428875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C:\Users\Diyanov\Desktop\fb890f848864170dce85228f685ad6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813" y="785813"/>
            <a:ext cx="51435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0" y="4500563"/>
            <a:ext cx="91440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>
                <a:latin typeface="Times New Roman" pitchFamily="18" charset="0"/>
                <a:cs typeface="Times New Roman" pitchFamily="18" charset="0"/>
              </a:rPr>
              <a:t>«Бюджет как главный финансовый документ должен быть прозрачным и открытым для широкого общественного обсуждения. Каждый житель Челябинской области так или иначе участвует в формировании бюджета и поэтому вправе знать, как и куда были потрачены средства и какие запланированы статьи расходов. В бюджетном процессе мы следуем ключевому принципу – бюджет области должен иметь максимальную социальную направленность, быть устойчивым и свободным от долгов»</a:t>
            </a:r>
            <a:endParaRPr lang="en-US" sz="1800" b="1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800" b="1">
                <a:latin typeface="Times New Roman" pitchFamily="18" charset="0"/>
                <a:cs typeface="Times New Roman" pitchFamily="18" charset="0"/>
              </a:rPr>
              <a:t>Б.А. Дубровский</a:t>
            </a:r>
          </a:p>
          <a:p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28688" y="142875"/>
            <a:ext cx="8215312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000" b="1" dirty="0">
                <a:latin typeface="Times New Roman" pitchFamily="18" charset="0"/>
                <a:ea typeface="+mj-ea"/>
                <a:cs typeface="Times New Roman" pitchFamily="18" charset="0"/>
              </a:rPr>
              <a:t>МП "Обеспечение доступным и комфортным жильем граждан РФ" в У-КГО на 2016-2020 годы</a:t>
            </a:r>
            <a:r>
              <a:rPr lang="ru-RU" sz="20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ea typeface="+mj-ea"/>
                <a:cs typeface="Times New Roman" pitchFamily="18" charset="0"/>
              </a:rPr>
              <a:t>включает в себя три подпрограммы со следующим объёмом финансирования на 2019 год:</a:t>
            </a:r>
          </a:p>
          <a:p>
            <a:pPr algn="ctr" eaLnBrk="0" hangingPunct="0">
              <a:defRPr/>
            </a:pPr>
            <a:endParaRPr lang="ru-RU" sz="20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0" y="1500174"/>
          <a:ext cx="9144000" cy="5357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192516" name="Заголовок 1"/>
          <p:cNvSpPr txBox="1">
            <a:spLocks/>
          </p:cNvSpPr>
          <p:nvPr/>
        </p:nvSpPr>
        <p:spPr bwMode="auto">
          <a:xfrm>
            <a:off x="900113" y="274638"/>
            <a:ext cx="8064500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000" b="1">
                <a:latin typeface="Times New Roman" pitchFamily="18" charset="0"/>
                <a:cs typeface="Times New Roman" pitchFamily="18" charset="0"/>
              </a:rPr>
              <a:t>МП «Формирование современной городской среды» на территории Усть-Катавского городского округа на 2018-2022 годы»</a:t>
            </a:r>
          </a:p>
          <a:p>
            <a:pPr algn="ctr" eaLnBrk="0" hangingPunct="0"/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>
                <a:latin typeface="Times New Roman" pitchFamily="18" charset="0"/>
                <a:cs typeface="Times New Roman" pitchFamily="18" charset="0"/>
              </a:rPr>
              <a:t>В рамках реализации муниципальной программы предусмотрены расходы  в сумме 1293,4 тыс.руб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на софинансирование приоритетного проекта «Формирование комфортной городской среды» для благоустройства дворовых и общественных территорий города. Предварительный объём областных средств составляет 7,0 млн.руб.</a:t>
            </a:r>
          </a:p>
          <a:p>
            <a:pPr algn="ctr" eaLnBrk="0" hangingPunct="0"/>
            <a:r>
              <a:rPr lang="ru-RU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2517" name="Содержимое 2"/>
          <p:cNvSpPr txBox="1">
            <a:spLocks/>
          </p:cNvSpPr>
          <p:nvPr/>
        </p:nvSpPr>
        <p:spPr bwMode="auto">
          <a:xfrm>
            <a:off x="457200" y="1341438"/>
            <a:ext cx="8229600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endParaRPr lang="ru-RU" sz="2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2518" name="Picture 3" descr="C:\Users\kerenceva.FIN.000\Desktop\фото\189ed06f079e7a6e12ab7d34b0eb8e36_X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2492375"/>
            <a:ext cx="30241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9" name="Picture 4" descr="Z:\НЕВАЛЕНОВА\фото после\P106087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20938"/>
            <a:ext cx="280828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0" name="Picture 5" descr="Z:\НЕВАЛЕНОВА\фото после\P10609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3213" y="4265613"/>
            <a:ext cx="302418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1" name="Picture 6" descr="Z:\НЕВАЛЕНОВА\фото после\P106091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0425" y="4508500"/>
            <a:ext cx="320357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2" name="Picture 7" descr="Z:\НЕВАЛЕНОВА\фото после\P106094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292600"/>
            <a:ext cx="2843213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3" name="Picture 8" descr="Z:\НЕВАЛЕНОВА\фото после\P1060949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40425" y="2492375"/>
            <a:ext cx="30591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3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28688" y="274638"/>
            <a:ext cx="7929562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МП "Оздоровление экологической обстановки в УКГО на 2019-2021годы"</a:t>
            </a:r>
            <a:r>
              <a:rPr lang="ru-RU" sz="24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предусматривает расходы на охрану окружающей среды на территории городского округа</a:t>
            </a:r>
          </a:p>
        </p:txBody>
      </p:sp>
      <p:pic>
        <p:nvPicPr>
          <p:cNvPr id="193541" name="Picture 8" descr="http://tramuk.ru/media/k2/items/cache/7124924f961cf64ed9d4240912ace279_X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71775" y="4652963"/>
            <a:ext cx="311785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2" name="Picture 1" descr="C:\Users\kerenceva.FIN.000\Desktop\фото\81072d2cb1d54b402a67e95e5f91e400_X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652963"/>
            <a:ext cx="2808288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3543" name="Диаграмма 8"/>
          <p:cNvGraphicFramePr>
            <a:graphicFrameLocks/>
          </p:cNvGraphicFramePr>
          <p:nvPr/>
        </p:nvGraphicFramePr>
        <p:xfrm>
          <a:off x="1425575" y="1217613"/>
          <a:ext cx="6197600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44" r:id="rId7" imgW="6194073" imgH="4163929" progId="Excel.Sheet.8">
                  <p:embed/>
                </p:oleObj>
              </mc:Choice>
              <mc:Fallback>
                <p:oleObj r:id="rId7" imgW="6194073" imgH="4163929" progId="Excel.Sheet.8">
                  <p:embed/>
                  <p:pic>
                    <p:nvPicPr>
                      <p:cNvPr id="0" name="Диаграмма 8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5575" y="1217613"/>
                        <a:ext cx="6197600" cy="416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3544" name="Picture 1" descr="C:\Users\kerenceva.FIN.000\Desktop\фото\746e9f9f8002796aa132cbf1a2fb1455_XL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67400" y="4652963"/>
            <a:ext cx="31686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7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28688" y="285750"/>
            <a:ext cx="8001000" cy="10715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000" b="1" dirty="0">
                <a:latin typeface="Times New Roman" pitchFamily="18" charset="0"/>
                <a:ea typeface="+mj-ea"/>
                <a:cs typeface="Times New Roman" pitchFamily="18" charset="0"/>
              </a:rPr>
              <a:t>МП «Развитие и содержание систем уличного освещения в УКГО на 2017-2019 годы» предусматривает следующие направления: </a:t>
            </a:r>
          </a:p>
        </p:txBody>
      </p:sp>
      <p:graphicFrame>
        <p:nvGraphicFramePr>
          <p:cNvPr id="117765" name="Диаграмма 4"/>
          <p:cNvGraphicFramePr>
            <a:graphicFrameLocks/>
          </p:cNvGraphicFramePr>
          <p:nvPr/>
        </p:nvGraphicFramePr>
        <p:xfrm>
          <a:off x="1285875" y="928688"/>
          <a:ext cx="7305675" cy="385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6" name="Worksheet" r:id="rId5" imgW="8905721" imgH="4133689" progId="Excel.Sheet.8">
                  <p:embed/>
                </p:oleObj>
              </mc:Choice>
              <mc:Fallback>
                <p:oleObj name="Worksheet" r:id="rId5" imgW="8905721" imgH="4133689" progId="Excel.Shee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928688"/>
                        <a:ext cx="7305675" cy="3857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7770" name="Picture 7" descr="http://tramuk.ru/media/k2/items/cache/b22d920bef3bf826ae422d8210a2ffe0_X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643438"/>
            <a:ext cx="33210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1" name="Picture 15" descr="http://poima360.ru/wp-content/uploads/2016/11/IMG_1096-696x46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57875" y="4740275"/>
            <a:ext cx="3176588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58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1563" y="142875"/>
            <a:ext cx="7858125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МП «Ликвидация аварийного жилого фонда УКГО на 2017-2019 годы"</a:t>
            </a:r>
          </a:p>
        </p:txBody>
      </p:sp>
      <p:sp>
        <p:nvSpPr>
          <p:cNvPr id="195589" name="Заголовок 8"/>
          <p:cNvSpPr>
            <a:spLocks noGrp="1"/>
          </p:cNvSpPr>
          <p:nvPr>
            <p:ph type="title"/>
          </p:nvPr>
        </p:nvSpPr>
        <p:spPr>
          <a:xfrm>
            <a:off x="468313" y="1557338"/>
            <a:ext cx="8229600" cy="1143000"/>
          </a:xfrm>
        </p:spPr>
        <p:txBody>
          <a:bodyPr/>
          <a:lstStyle/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В рамках реализации муниципальной программы предусмотрены расходы  в сумме 80,0 тыс.руб. на проведение технической экспертизы и обследования аварийного жилого фонда Усть-Катавского городского округа</a:t>
            </a:r>
          </a:p>
        </p:txBody>
      </p:sp>
      <p:pic>
        <p:nvPicPr>
          <p:cNvPr id="195590" name="Picture 4" descr="http://new.ugra-news.ru/sites/default/files/styles/main_photo/public/images/article/2014/12/25/vethoe_zhile_4.jpg?itok=OpYrh_n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3357563"/>
            <a:ext cx="35274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1" name="Picture 6" descr="http://rupor74.ru/wp-content/uploads/2016/12/Vethoe_jil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3284538"/>
            <a:ext cx="3429000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0125" y="274638"/>
            <a:ext cx="7686675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ctr" eaLnBrk="0" hangingPunct="0">
              <a:defRPr/>
            </a:pPr>
            <a:r>
              <a:rPr lang="ru-RU" sz="3200" b="1" dirty="0">
                <a:latin typeface="Times New Roman" pitchFamily="18" charset="0"/>
                <a:ea typeface="+mj-ea"/>
                <a:cs typeface="Times New Roman" pitchFamily="18" charset="0"/>
              </a:rPr>
              <a:t>Раздел Муниципальное управление включает в себя следующие программы:</a:t>
            </a:r>
          </a:p>
        </p:txBody>
      </p:sp>
      <p:sp>
        <p:nvSpPr>
          <p:cNvPr id="196613" name="Содержимое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914400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МП «Управление муниципальными финансами в Усть-Катавском городском округе»</a:t>
            </a:r>
          </a:p>
          <a:p>
            <a:pPr marL="914400" indent="-914400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МП «Управление муниципальным имуществом Усть-Катавского городского округа»</a:t>
            </a:r>
          </a:p>
          <a:p>
            <a:pPr marL="914400" indent="-914400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МП «Снижение административных барьеров, оптимизация, повышение качества и развитие государственных и муниципальных услуг в Усть-Катавском городском округе на базе многофункционального центра»</a:t>
            </a:r>
          </a:p>
          <a:p>
            <a:pPr marL="914400" indent="-914400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МП «Управление инфраструктурой и строительством в Усть-Катавском городском округе»</a:t>
            </a:r>
          </a:p>
          <a:p>
            <a:pPr marL="914400" indent="-914400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МП «Развитие муниципальной службы в Усть-Катавском городском округе»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9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8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28688" y="274638"/>
            <a:ext cx="7858125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МП "Управление муниципальными финансами в УКГО на 2017-2019 годы"</a:t>
            </a:r>
          </a:p>
        </p:txBody>
      </p:sp>
      <p:graphicFrame>
        <p:nvGraphicFramePr>
          <p:cNvPr id="152577" name="Содержимое 3"/>
          <p:cNvGraphicFramePr>
            <a:graphicFrameLocks/>
          </p:cNvGraphicFramePr>
          <p:nvPr/>
        </p:nvGraphicFramePr>
        <p:xfrm>
          <a:off x="1143000" y="1071563"/>
          <a:ext cx="6719888" cy="351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78" name="Worksheet" r:id="rId5" imgW="8524959" imgH="4838704" progId="Excel.Sheet.8">
                  <p:embed/>
                </p:oleObj>
              </mc:Choice>
              <mc:Fallback>
                <p:oleObj name="Worksheet" r:id="rId5" imgW="8524959" imgH="4838704" progId="Excel.Sheet.8">
                  <p:embed/>
                  <p:pic>
                    <p:nvPicPr>
                      <p:cNvPr id="0" name="Содержимое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071563"/>
                        <a:ext cx="6719888" cy="3519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2582" name="Picture 3" descr="https://im0-tub-ru.yandex.net/i?id=9b430b897cdd7fb4709d0a4107dce3f1&amp;n=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643438"/>
            <a:ext cx="2214563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3" name="Picture 9" descr="http://st.depositphotos.com/1594308/1372/i/950/depositphotos_13724581-Working-with-document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22950" y="4643438"/>
            <a:ext cx="33210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4" name="Picture 11" descr="https://budrf.files.wordpress.com/2015/06/d180d0b8d181d183d0bdd0bed0ba11.jpg?w=1024&amp;h=649&amp;crop=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0" y="4643438"/>
            <a:ext cx="3494088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9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71563" y="274638"/>
            <a:ext cx="7615237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МП "Управление муниципальным имуществом УКГО на 2018-2020 годы" включает в себя следующие расходы:</a:t>
            </a:r>
          </a:p>
        </p:txBody>
      </p:sp>
      <p:graphicFrame>
        <p:nvGraphicFramePr>
          <p:cNvPr id="120837" name="Содержимое 3"/>
          <p:cNvGraphicFramePr>
            <a:graphicFrameLocks/>
          </p:cNvGraphicFramePr>
          <p:nvPr/>
        </p:nvGraphicFramePr>
        <p:xfrm>
          <a:off x="428596" y="1679575"/>
          <a:ext cx="8429684" cy="4678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38" name="Worksheet" r:id="rId5" imgW="8486657" imgH="6172327" progId="Excel.Sheet.8">
                  <p:embed/>
                </p:oleObj>
              </mc:Choice>
              <mc:Fallback>
                <p:oleObj name="Worksheet" r:id="rId5" imgW="8486657" imgH="6172327" progId="Excel.Sheet.8">
                  <p:embed/>
                  <p:pic>
                    <p:nvPicPr>
                      <p:cNvPr id="0" name="Содержимое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1679575"/>
                        <a:ext cx="8429684" cy="46783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85813" y="142875"/>
            <a:ext cx="8229600" cy="1643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МП «Снижение административных барьеров, оптимизация, повышение качества и развитие государственных и муниципальных услуг в У-КГО на базе многофункционального центра на 2017-2019 годы»</a:t>
            </a:r>
          </a:p>
        </p:txBody>
      </p:sp>
      <p:sp>
        <p:nvSpPr>
          <p:cNvPr id="199685" name="Содержимое 2"/>
          <p:cNvSpPr txBox="1">
            <a:spLocks/>
          </p:cNvSpPr>
          <p:nvPr/>
        </p:nvSpPr>
        <p:spPr bwMode="auto">
          <a:xfrm>
            <a:off x="428625" y="1844675"/>
            <a:ext cx="8358188" cy="43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В рамках данной МП в 201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 году предусмотрены средства в сумме 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 млн. рублей на предоставление субсидий автономному учреждению «Многофункциональный центр оказания государственных и муниципальных услуг» для обеспечения деятельности. 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ru-RU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9686" name="Picture 1" descr="Y:\БЮДЖЕТ ДЛЯ ГРАЖДАН\Фото\imgpreview (1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429000"/>
            <a:ext cx="2447925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7" name="Picture 2" descr="Y:\БЮДЖЕТ ДЛЯ ГРАЖДАН\Фото\v_mfc_sevastopolya_mozhno_budet_zhenitsya-_vibirat_pensionnij_fond_i_registrirovatsya_predprinimatel_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0788" y="3284538"/>
            <a:ext cx="23812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8" name="Picture 3" descr="Y:\БЮДЖЕТ ДЛЯ ГРАЖДАН\Фото\8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8038" y="3284538"/>
            <a:ext cx="2303462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9" name="Picture 1" descr="C:\Users\kerenceva.FIN.000\Desktop\фото\3162a918ed854710e9a481e7834dccb1_X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850" y="5013325"/>
            <a:ext cx="2628900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90" name="Picture 2" descr="C:\Users\kerenceva.FIN.000\Desktop\фото\DSC0912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76600" y="5013325"/>
            <a:ext cx="2438400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91" name="Picture 3" descr="C:\Users\kerenceva.FIN.000\Desktop\фото\DSC0912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27763" y="5013325"/>
            <a:ext cx="2438400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0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85875" y="142875"/>
            <a:ext cx="7729538" cy="10715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муниципальной службы в </a:t>
            </a:r>
            <a:r>
              <a:rPr lang="ru-RU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Усть-Катавском</a:t>
            </a: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 городском округе на 2017-2019 годы»</a:t>
            </a:r>
          </a:p>
        </p:txBody>
      </p:sp>
      <p:sp>
        <p:nvSpPr>
          <p:cNvPr id="200709" name="Содержимое 2"/>
          <p:cNvSpPr txBox="1">
            <a:spLocks/>
          </p:cNvSpPr>
          <p:nvPr/>
        </p:nvSpPr>
        <p:spPr bwMode="auto">
          <a:xfrm>
            <a:off x="428625" y="1412875"/>
            <a:ext cx="8358188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В рамках данной МП в 2019 году предусмотрены средства в сумме 125,0 тысяч рублей на организацию курсов повышения квалификации муниципальных служащих в целях создания условий для эффективного развития и совершенствования муниципальной службы в Усть-Катавском городском округе.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ru-RU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0710" name="Picture 2" descr="http://www.oilcareer.ru/_pu/6/651477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213100"/>
            <a:ext cx="40767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11" name="Picture 2" descr="http://xn--o1aabey.xn--p1ai/wp-content/uploads/2013/09/DSC0198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825" y="3860800"/>
            <a:ext cx="3643313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2857500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55113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9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8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1000125" y="274638"/>
            <a:ext cx="7858125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МП «Управление инфраструктурой и строительством в У-КГО на 2017-2019 годы»</a:t>
            </a:r>
          </a:p>
        </p:txBody>
      </p:sp>
      <p:graphicFrame>
        <p:nvGraphicFramePr>
          <p:cNvPr id="156677" name="Диаграмма 5"/>
          <p:cNvGraphicFramePr>
            <a:graphicFrameLocks/>
          </p:cNvGraphicFramePr>
          <p:nvPr/>
        </p:nvGraphicFramePr>
        <p:xfrm>
          <a:off x="468313" y="1412875"/>
          <a:ext cx="8278812" cy="525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8" name="Worksheet" r:id="rId5" imgW="9429649" imgH="5553068" progId="Excel.Sheet.8">
                  <p:embed/>
                </p:oleObj>
              </mc:Choice>
              <mc:Fallback>
                <p:oleObj name="Worksheet" r:id="rId5" imgW="9429649" imgH="5553068" progId="Excel.Sheet.8">
                  <p:embed/>
                  <p:pic>
                    <p:nvPicPr>
                      <p:cNvPr id="0" name="Диаграмма 5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412875"/>
                        <a:ext cx="8278812" cy="5256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5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0" hangingPunct="0">
              <a:defRPr/>
            </a:pPr>
            <a:r>
              <a:rPr lang="ru-RU" sz="4400" b="1" dirty="0">
                <a:latin typeface="Times New Roman" pitchFamily="18" charset="0"/>
                <a:ea typeface="+mj-ea"/>
                <a:cs typeface="Times New Roman" pitchFamily="18" charset="0"/>
              </a:rPr>
              <a:t>ОБРАЗОВАНИЕ</a:t>
            </a:r>
          </a:p>
        </p:txBody>
      </p:sp>
      <p:sp>
        <p:nvSpPr>
          <p:cNvPr id="202757" name="Содержимое 2"/>
          <p:cNvSpPr txBox="1">
            <a:spLocks/>
          </p:cNvSpPr>
          <p:nvPr/>
        </p:nvSpPr>
        <p:spPr bwMode="auto">
          <a:xfrm>
            <a:off x="428625" y="1357313"/>
            <a:ext cx="822960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200" b="1">
                <a:latin typeface="Times New Roman" pitchFamily="18" charset="0"/>
                <a:cs typeface="Times New Roman" pitchFamily="18" charset="0"/>
              </a:rPr>
              <a:t>МП «Поддержка и развитие дошкольного образования»</a:t>
            </a:r>
          </a:p>
          <a:p>
            <a:pPr marL="361950" indent="-361950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200" b="1">
                <a:latin typeface="Times New Roman" pitchFamily="18" charset="0"/>
                <a:cs typeface="Times New Roman" pitchFamily="18" charset="0"/>
              </a:rPr>
              <a:t>МП «Развитие образования» </a:t>
            </a:r>
          </a:p>
          <a:p>
            <a:pPr marL="361950" indent="-361950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200" b="1">
                <a:latin typeface="Times New Roman" pitchFamily="18" charset="0"/>
                <a:cs typeface="Times New Roman" pitchFamily="18" charset="0"/>
              </a:rPr>
              <a:t>МП  «Безопасность образовательных учреждений»</a:t>
            </a:r>
          </a:p>
          <a:p>
            <a:pPr marL="361950" indent="-361950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200" b="1">
                <a:latin typeface="Times New Roman" pitchFamily="18" charset="0"/>
                <a:cs typeface="Times New Roman" pitchFamily="18" charset="0"/>
              </a:rPr>
              <a:t>МП «Поддержка и развитие молодых граждан Усть-Катавского городского округа»</a:t>
            </a:r>
          </a:p>
        </p:txBody>
      </p:sp>
      <p:pic>
        <p:nvPicPr>
          <p:cNvPr id="202758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00438"/>
            <a:ext cx="2771775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59" name="Picture 1" descr="C:\Users\kerenceva.FIN.000\Desktop\фото\50b9891c971e08f71081e0d7ef8d584a_X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0338" y="3933825"/>
            <a:ext cx="36004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60" name="Picture 2" descr="C:\Users\kerenceva.FIN.000\Desktop\фото\DSC0773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0788" y="4581525"/>
            <a:ext cx="273526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5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0125" y="274638"/>
            <a:ext cx="7686675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800" b="1" dirty="0">
                <a:latin typeface="Times New Roman" pitchFamily="18" charset="0"/>
                <a:ea typeface="+mj-ea"/>
                <a:cs typeface="Times New Roman" pitchFamily="18" charset="0"/>
              </a:rPr>
              <a:t>МП "Поддержка и развитие дошкольного образования У-КГО на 2018-2020 годы" </a:t>
            </a:r>
          </a:p>
        </p:txBody>
      </p:sp>
      <p:graphicFrame>
        <p:nvGraphicFramePr>
          <p:cNvPr id="124933" name="Содержимое 3"/>
          <p:cNvGraphicFramePr>
            <a:graphicFrameLocks/>
          </p:cNvGraphicFramePr>
          <p:nvPr/>
        </p:nvGraphicFramePr>
        <p:xfrm>
          <a:off x="0" y="1412875"/>
          <a:ext cx="9134475" cy="554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4" name="Worksheet" r:id="rId5" imgW="8486657" imgH="5210206" progId="Excel.Sheet.8">
                  <p:embed/>
                </p:oleObj>
              </mc:Choice>
              <mc:Fallback>
                <p:oleObj name="Worksheet" r:id="rId5" imgW="8486657" imgH="5210206" progId="Excel.Sheet.8">
                  <p:embed/>
                  <p:pic>
                    <p:nvPicPr>
                      <p:cNvPr id="0" name="Содержимое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12875"/>
                        <a:ext cx="9134475" cy="5545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4938" name="Picture 9" descr="https://er.ru/media/userdata/news/2015/06/26/8c3fb520d8ee7827beac2c59b937bb6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950" y="4581525"/>
            <a:ext cx="2687638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0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57250" y="274638"/>
            <a:ext cx="8286750" cy="51117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МП "Развитие образования в У-КГО на 2017-2019 годы"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142844" y="1071546"/>
          <a:ext cx="9001156" cy="578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5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57250" y="274638"/>
            <a:ext cx="8286750" cy="51117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МП "Развитие образования в У-КГО на 2017-2019 годы"</a:t>
            </a:r>
          </a:p>
        </p:txBody>
      </p:sp>
      <p:graphicFrame>
        <p:nvGraphicFramePr>
          <p:cNvPr id="160773" name="Диаграмма 7"/>
          <p:cNvGraphicFramePr>
            <a:graphicFrameLocks/>
          </p:cNvGraphicFramePr>
          <p:nvPr/>
        </p:nvGraphicFramePr>
        <p:xfrm>
          <a:off x="1042988" y="908050"/>
          <a:ext cx="7508875" cy="577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74" name="Worksheet" r:id="rId5" imgW="8210449" imgH="6162600" progId="Excel.Sheet.8">
                  <p:embed/>
                </p:oleObj>
              </mc:Choice>
              <mc:Fallback>
                <p:oleObj name="Worksheet" r:id="rId5" imgW="8210449" imgH="6162600" progId="Excel.Sheet.8">
                  <p:embed/>
                  <p:pic>
                    <p:nvPicPr>
                      <p:cNvPr id="0" name="Диаграмма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908050"/>
                        <a:ext cx="7508875" cy="577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3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28688" y="214313"/>
            <a:ext cx="8215312" cy="185737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0" hangingPunct="0">
              <a:defRPr/>
            </a:pPr>
            <a:r>
              <a:rPr lang="ru-RU" sz="3200" b="1" dirty="0">
                <a:latin typeface="Times New Roman" pitchFamily="18" charset="0"/>
                <a:ea typeface="+mj-ea"/>
                <a:cs typeface="Times New Roman" pitchFamily="18" charset="0"/>
              </a:rPr>
              <a:t>МП «Безопасность образовательных учреждений в У-КГО на 2017-2019 годы»</a:t>
            </a:r>
          </a:p>
        </p:txBody>
      </p:sp>
      <p:graphicFrame>
        <p:nvGraphicFramePr>
          <p:cNvPr id="126981" name="Диаграмма 4"/>
          <p:cNvGraphicFramePr>
            <a:graphicFrameLocks/>
          </p:cNvGraphicFramePr>
          <p:nvPr/>
        </p:nvGraphicFramePr>
        <p:xfrm>
          <a:off x="57150" y="1571625"/>
          <a:ext cx="9058275" cy="473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2" name="Worksheet" r:id="rId5" imgW="9144000" imgH="3190714" progId="Excel.Sheet.8">
                  <p:embed/>
                </p:oleObj>
              </mc:Choice>
              <mc:Fallback>
                <p:oleObj name="Worksheet" r:id="rId5" imgW="9144000" imgH="3190714" progId="Excel.Shee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" y="1571625"/>
                        <a:ext cx="9058275" cy="473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28688" y="274638"/>
            <a:ext cx="7929562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3200" b="1" dirty="0">
                <a:latin typeface="Times New Roman" pitchFamily="18" charset="0"/>
                <a:ea typeface="+mj-ea"/>
                <a:cs typeface="Times New Roman" pitchFamily="18" charset="0"/>
              </a:rPr>
              <a:t>МП "Поддержка и развитие молодых граждан У-КГО на 2017-2019 годы"</a:t>
            </a:r>
          </a:p>
        </p:txBody>
      </p:sp>
      <p:graphicFrame>
        <p:nvGraphicFramePr>
          <p:cNvPr id="154625" name="Диаграмма 4"/>
          <p:cNvGraphicFramePr>
            <a:graphicFrameLocks/>
          </p:cNvGraphicFramePr>
          <p:nvPr/>
        </p:nvGraphicFramePr>
        <p:xfrm>
          <a:off x="0" y="1285860"/>
          <a:ext cx="9144000" cy="414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26" name="Worksheet" r:id="rId5" imgW="9763103" imgH="4505285" progId="Excel.Sheet.8">
                  <p:embed/>
                </p:oleObj>
              </mc:Choice>
              <mc:Fallback>
                <p:oleObj name="Worksheet" r:id="rId5" imgW="9763103" imgH="4505285" progId="Excel.Shee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85860"/>
                        <a:ext cx="9144000" cy="414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4630" name="Picture 3" descr="https://er.ru/media/userdata/news/2012/04/29/aa79f2a1eafa8b56cb4f2e1da278bd3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013325"/>
            <a:ext cx="332740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1" name="Picture 5" descr="http://tramuk.ru/media/k2/items/cache/6e4a2dcf02a1ca77fb3773e2f6b638d0_XL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6438" y="5013325"/>
            <a:ext cx="3357562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2" name="Picture 2" descr="C:\Users\kerenceva.FIN.000\Desktop\фото\DSC0575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16238" y="5013325"/>
            <a:ext cx="316865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889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0" hangingPunct="0">
              <a:defRPr/>
            </a:pPr>
            <a:r>
              <a:rPr lang="ru-RU" sz="4000" b="1" dirty="0">
                <a:latin typeface="Times New Roman" pitchFamily="18" charset="0"/>
                <a:ea typeface="+mj-ea"/>
                <a:cs typeface="Times New Roman" pitchFamily="18" charset="0"/>
              </a:rPr>
              <a:t>КУЛЬТУРА</a:t>
            </a:r>
          </a:p>
        </p:txBody>
      </p:sp>
      <p:sp>
        <p:nvSpPr>
          <p:cNvPr id="208901" name="Содержимое 2"/>
          <p:cNvSpPr txBox="1">
            <a:spLocks/>
          </p:cNvSpPr>
          <p:nvPr/>
        </p:nvSpPr>
        <p:spPr bwMode="auto">
          <a:xfrm>
            <a:off x="500063" y="1214438"/>
            <a:ext cx="84010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7675" indent="-447675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Муниципальная программа "Поддержка и развитие культуры в Усть-Катавском городском округе"</a:t>
            </a:r>
          </a:p>
          <a:p>
            <a:pPr marL="447675" indent="-447675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Муниципальная программа «Сохранение, использование, популяризация и охрана объектов культурного наследия, находящихся в муниципальной собственности Усть-Катавского городского округа»</a:t>
            </a:r>
          </a:p>
          <a:p>
            <a:pPr marL="447675" indent="-447675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Муниципальная программа "Поддержка и развитие внутреннего и въездного туризма на территории Усть-Катавского городского округа на 2018-2020 годы"</a:t>
            </a:r>
          </a:p>
        </p:txBody>
      </p:sp>
      <p:pic>
        <p:nvPicPr>
          <p:cNvPr id="208902" name="Picture 2" descr="http://photos.wikimapia.org/p/00/04/76/91/12_b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7363" y="4857750"/>
            <a:ext cx="30448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03" name="Picture 2" descr="http://chelyabinsk.er.ru/media/userdata/news/2013/04/23/9683792e90a464c9f3ec5a9e5182e635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857750"/>
            <a:ext cx="299878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04" name="Picture 4" descr="http://tramuk.ru/media/k2/items/cache/a0aec8c37ad76da0c4a618b36a87f69c_X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25" y="4857750"/>
            <a:ext cx="30003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2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28688" y="274638"/>
            <a:ext cx="8072437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endParaRPr lang="ru-RU" sz="28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5655" name="Прямоугольник 6"/>
          <p:cNvSpPr>
            <a:spLocks noChangeArrowheads="1"/>
          </p:cNvSpPr>
          <p:nvPr/>
        </p:nvSpPr>
        <p:spPr bwMode="auto">
          <a:xfrm>
            <a:off x="1214438" y="0"/>
            <a:ext cx="778668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3200" b="1">
                <a:latin typeface="Times New Roman" pitchFamily="18" charset="0"/>
                <a:cs typeface="Times New Roman" pitchFamily="18" charset="0"/>
              </a:rPr>
              <a:t>МП "Поддержка и развитие культуры в У-КГО на 2017-2019 годы"</a:t>
            </a:r>
          </a:p>
        </p:txBody>
      </p:sp>
      <p:graphicFrame>
        <p:nvGraphicFramePr>
          <p:cNvPr id="155650" name="Диаграмма 4"/>
          <p:cNvGraphicFramePr>
            <a:graphicFrameLocks/>
          </p:cNvGraphicFramePr>
          <p:nvPr/>
        </p:nvGraphicFramePr>
        <p:xfrm>
          <a:off x="179388" y="1268413"/>
          <a:ext cx="8688387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1" name="Worksheet" r:id="rId5" imgW="9086816" imgH="4800608" progId="Excel.Sheet.8">
                  <p:embed/>
                </p:oleObj>
              </mc:Choice>
              <mc:Fallback>
                <p:oleObj name="Worksheet" r:id="rId5" imgW="9086816" imgH="4800608" progId="Excel.Shee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268413"/>
                        <a:ext cx="8688387" cy="5400675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4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1563" y="142875"/>
            <a:ext cx="7858125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МП "Сохранение, использование, популяризация и охрана объектов культурного наследия, находящихся в муниципальной собственности У-КГО на 2017-2019 годы"</a:t>
            </a:r>
          </a:p>
        </p:txBody>
      </p:sp>
      <p:sp>
        <p:nvSpPr>
          <p:cNvPr id="210949" name="Заголовок 8"/>
          <p:cNvSpPr>
            <a:spLocks noGrp="1"/>
          </p:cNvSpPr>
          <p:nvPr>
            <p:ph type="title"/>
          </p:nvPr>
        </p:nvSpPr>
        <p:spPr>
          <a:xfrm>
            <a:off x="428625" y="1928813"/>
            <a:ext cx="8229600" cy="1143000"/>
          </a:xfrm>
        </p:spPr>
        <p:txBody>
          <a:bodyPr/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В рамках реализации муниципальной программы предусмотрены расходы  в сумме 300,0 тыс.руб. на проведение государственной историко-культурной экспертизы проекта зон охраны объекта культурного наследия Дом купца Патрина А.В. </a:t>
            </a:r>
          </a:p>
        </p:txBody>
      </p:sp>
      <p:pic>
        <p:nvPicPr>
          <p:cNvPr id="210950" name="Picture 2" descr="http://uk174.ru/Upload/images/%D0%94%D0%BE%D0%BC%20%D0%BA%D1%83%D0%BF%D1%86%D0%B0%20%D0%9F%D0%B0%D1%82%D1%80%D0%B8%D0%BD%D0%B0%20%D0%90%D0%9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50" y="3286125"/>
            <a:ext cx="5000625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1"/>
          <p:cNvSpPr>
            <a:spLocks noChangeArrowheads="1"/>
          </p:cNvSpPr>
          <p:nvPr/>
        </p:nvSpPr>
        <p:spPr bwMode="auto">
          <a:xfrm>
            <a:off x="1000125" y="285750"/>
            <a:ext cx="8143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Этапы бюджетного планирования </a:t>
            </a:r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142875" y="1579563"/>
            <a:ext cx="8786813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sz="1700" b="1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700" b="1">
                <a:latin typeface="Times New Roman" pitchFamily="18" charset="0"/>
                <a:cs typeface="Times New Roman" pitchFamily="18" charset="0"/>
              </a:rPr>
              <a:t>Составление проекта бюджета</a:t>
            </a:r>
            <a:endParaRPr lang="en-US" sz="1700" b="1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7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700" b="1">
                <a:latin typeface="Times New Roman" pitchFamily="18" charset="0"/>
                <a:cs typeface="Times New Roman" pitchFamily="18" charset="0"/>
              </a:rPr>
              <a:t>	Бюджет 2019-2021 годов формируется на трёхлетний период.  </a:t>
            </a:r>
          </a:p>
          <a:p>
            <a:pPr algn="just"/>
            <a:r>
              <a:rPr lang="ru-RU" sz="1700" b="1">
                <a:latin typeface="Times New Roman" pitchFamily="18" charset="0"/>
                <a:cs typeface="Times New Roman" pitchFamily="18" charset="0"/>
              </a:rPr>
              <a:t>До начала составления проекта бюджета Усть-Катавского городского округа администрацией УКГО принято постановление о графике подготовки и рассмотрения материалов, необходимых для составления проекта бюджета городского округа, в котором определены ответственные исполнители, порядок и сроки работы над документами и материалами, необходимыми для составления проекта бюджета. Разработана и утверждена приказом финансового управления от 08.08.2018г. № 28 методика планирования, которая размещена на официальном сайте администрации </a:t>
            </a:r>
            <a:r>
              <a:rPr lang="en-US" b="1">
                <a:hlinkClick r:id="rId4"/>
              </a:rPr>
              <a:t>www</a:t>
            </a:r>
            <a:r>
              <a:rPr lang="ru-RU" b="1">
                <a:hlinkClick r:id="rId4"/>
              </a:rPr>
              <a:t>.</a:t>
            </a:r>
            <a:r>
              <a:rPr lang="en-US" b="1">
                <a:hlinkClick r:id="rId4"/>
              </a:rPr>
              <a:t>ukgo</a:t>
            </a:r>
            <a:r>
              <a:rPr lang="ru-RU" b="1">
                <a:hlinkClick r:id="rId4"/>
              </a:rPr>
              <a:t>.</a:t>
            </a:r>
            <a:r>
              <a:rPr lang="en-US" b="1">
                <a:hlinkClick r:id="rId4"/>
              </a:rPr>
              <a:t>su</a:t>
            </a:r>
            <a:r>
              <a:rPr lang="ru-RU" b="1"/>
              <a:t>.</a:t>
            </a:r>
            <a:r>
              <a:rPr lang="ru-RU"/>
              <a:t> </a:t>
            </a:r>
            <a:endParaRPr lang="ru-RU" sz="1700" b="1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700" b="1">
                <a:latin typeface="Times New Roman" pitchFamily="18" charset="0"/>
                <a:cs typeface="Times New Roman" pitchFamily="18" charset="0"/>
              </a:rPr>
              <a:t>	Непосредственное составление бюджета городского округа осуществляет финансовое управление администрации Усть-Катавского городского округа.</a:t>
            </a:r>
          </a:p>
          <a:p>
            <a:pPr algn="just"/>
            <a:r>
              <a:rPr lang="ru-RU" sz="1700" b="1">
                <a:latin typeface="Times New Roman" pitchFamily="18" charset="0"/>
                <a:cs typeface="Times New Roman" pitchFamily="18" charset="0"/>
              </a:rPr>
              <a:t>Составленный проект бюджета представляется на рассмотрение в администрацию Усть-Катавского городского округа с последующим представлением для утверждения в Собрание депутатов Усть-Катавского городского округа.</a:t>
            </a:r>
          </a:p>
          <a:p>
            <a:pPr algn="just"/>
            <a:r>
              <a:rPr lang="ru-RU" sz="170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1563" y="142875"/>
            <a:ext cx="7858125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МП «Поддержка и развитие внутреннего и въездного туризма на территории У-КГО на 2018-2020 годы"</a:t>
            </a:r>
          </a:p>
        </p:txBody>
      </p:sp>
      <p:sp>
        <p:nvSpPr>
          <p:cNvPr id="211973" name="Заголовок 8"/>
          <p:cNvSpPr>
            <a:spLocks noGrp="1"/>
          </p:cNvSpPr>
          <p:nvPr>
            <p:ph type="title"/>
          </p:nvPr>
        </p:nvSpPr>
        <p:spPr>
          <a:xfrm>
            <a:off x="428625" y="1428750"/>
            <a:ext cx="8229600" cy="1143000"/>
          </a:xfrm>
        </p:spPr>
        <p:txBody>
          <a:bodyPr/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В рамках реализации муниципальной программы предусмотрены расходы  в сумме 150,0 тыс.руб. на проведение гастрономических фестивалей, конкурсов и других мероприятий, способствующих созданию благоприятных условий для развития туризма:</a:t>
            </a:r>
            <a:br>
              <a:rPr lang="ru-RU" sz="2000">
                <a:latin typeface="Times New Roman" pitchFamily="18" charset="0"/>
                <a:cs typeface="Times New Roman" pitchFamily="18" charset="0"/>
              </a:rPr>
            </a:b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11188" y="2420938"/>
            <a:ext cx="7921625" cy="2016125"/>
          </a:xfrm>
          <a:prstGeom prst="rect">
            <a:avLst/>
          </a:prstGeom>
        </p:spPr>
        <p:txBody>
          <a:bodyPr/>
          <a:lstStyle/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800" b="1" dirty="0">
                <a:latin typeface="Times New Roman" pitchFamily="18" charset="0"/>
                <a:ea typeface="+mj-ea"/>
                <a:cs typeface="Times New Roman" pitchFamily="18" charset="0"/>
              </a:rPr>
              <a:t>Фестиваль народного декоративно-прикладного искусства «Парк мастеров -2019»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800" b="1" dirty="0">
                <a:latin typeface="Times New Roman" pitchFamily="18" charset="0"/>
                <a:ea typeface="+mj-ea"/>
                <a:cs typeface="Times New Roman" pitchFamily="18" charset="0"/>
              </a:rPr>
              <a:t>Фестиваль народного творчества «Уральские самоцветы-2019»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800" b="1" dirty="0">
                <a:latin typeface="Times New Roman" pitchFamily="18" charset="0"/>
                <a:ea typeface="+mj-ea"/>
                <a:cs typeface="Times New Roman" pitchFamily="18" charset="0"/>
              </a:rPr>
              <a:t>Рыболовный фестиваль «Голавль-2019»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800" b="1" dirty="0">
                <a:latin typeface="Times New Roman" pitchFamily="18" charset="0"/>
                <a:ea typeface="+mj-ea"/>
                <a:cs typeface="Times New Roman" pitchFamily="18" charset="0"/>
              </a:rPr>
              <a:t>Гастрономический конкурс «Фестиваль ухи-2019»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800" b="1" dirty="0">
                <a:latin typeface="Times New Roman" pitchFamily="18" charset="0"/>
                <a:ea typeface="+mj-ea"/>
                <a:cs typeface="Times New Roman" pitchFamily="18" charset="0"/>
              </a:rPr>
              <a:t>Гастрономический фестиваль «Праздник чая-2019» и др.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800" b="1" dirty="0">
                <a:latin typeface="Times New Roman" pitchFamily="18" charset="0"/>
                <a:ea typeface="+mj-ea"/>
                <a:cs typeface="Times New Roman" pitchFamily="18" charset="0"/>
              </a:rPr>
              <a:t>Социальный паломнический тур «Пять церквей»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endParaRPr lang="ru-RU" sz="18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 eaLnBrk="0" hangingPunct="0">
              <a:buFont typeface="Wingdings" pitchFamily="2" charset="2"/>
              <a:buChar char="v"/>
              <a:defRPr/>
            </a:pPr>
            <a:endParaRPr lang="ru-RU" sz="18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ru-RU" sz="24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ru-RU" sz="24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11975" name="Picture 1" descr="C:\Users\kerenceva.FIN.000\Desktop\фото\DSC016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65625"/>
            <a:ext cx="2438400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6" name="Picture 2" descr="C:\Users\kerenceva.FIN.000\Desktop\фото\DSC0336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8538" y="5233988"/>
            <a:ext cx="2438400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7" name="Picture 3" descr="C:\Users\kerenceva.FIN.000\Desktop\фото\DSC0339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48488" y="3357563"/>
            <a:ext cx="2195512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8" name="Picture 4" descr="C:\Users\kerenceva.FIN.000\Desktop\фото\DSC039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4437063"/>
            <a:ext cx="2438400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99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0125" y="274638"/>
            <a:ext cx="7686675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ctr" eaLnBrk="0" hangingPunct="0">
              <a:defRPr/>
            </a:pPr>
            <a:r>
              <a:rPr lang="ru-RU" sz="4400" b="1" dirty="0">
                <a:latin typeface="Times New Roman" pitchFamily="18" charset="0"/>
                <a:ea typeface="+mj-ea"/>
                <a:cs typeface="Times New Roman" pitchFamily="18" charset="0"/>
              </a:rPr>
              <a:t>Физическая культура и спорт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57200" y="1428750"/>
            <a:ext cx="8329613" cy="45259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Муниципальная программа «Развитие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физической культуры и спорта в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Усть-Катавском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городском округе»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  <a:p>
            <a:pPr marL="914400" indent="-91440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Подпрограмма «Развитие физической культуры, спорта и материально-технической базы»</a:t>
            </a:r>
          </a:p>
          <a:p>
            <a:pPr marL="914400" indent="-91440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Подпрограмма «Поддержка и развитие МКУ "Спортивно-оздоровительный комплекс»</a:t>
            </a:r>
          </a:p>
        </p:txBody>
      </p:sp>
      <p:pic>
        <p:nvPicPr>
          <p:cNvPr id="212998" name="Picture 2" descr="http://tramuk.ru/media/k2/items/cache/d2bdfa8f9a0f5a39707e6952d30fa990_X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313" y="4173538"/>
            <a:ext cx="4000500" cy="26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9" name="Picture 1" descr="C:\Users\kerenceva.FIN.000\Desktop\фото\DSC085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688" y="3573463"/>
            <a:ext cx="2438400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0" name="Picture 2" descr="C:\Users\kerenceva.FIN.000\Desktop\фото\KCW8qhqKkcQ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6688" y="5157788"/>
            <a:ext cx="2447925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1" name="Picture 3" descr="C:\Users\kerenceva.FIN.000\Desktop\фото\741d8be09573486066989a222571f255_X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644900"/>
            <a:ext cx="2484438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2" name="Picture 5" descr="C:\Users\kerenceva.FIN.000\Desktop\фото\DSC0297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233988"/>
            <a:ext cx="2484438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5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71563" y="274638"/>
            <a:ext cx="7615237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3200" b="1" dirty="0">
                <a:latin typeface="Times New Roman" pitchFamily="18" charset="0"/>
                <a:ea typeface="+mj-ea"/>
                <a:cs typeface="Times New Roman" pitchFamily="18" charset="0"/>
              </a:rPr>
              <a:t>МП "Развитие физической культуры и спорта в У-КГО на 2017-2019 годы"</a:t>
            </a:r>
          </a:p>
        </p:txBody>
      </p:sp>
      <p:graphicFrame>
        <p:nvGraphicFramePr>
          <p:cNvPr id="151553" name="Диаграмма 4"/>
          <p:cNvGraphicFramePr>
            <a:graphicFrameLocks/>
          </p:cNvGraphicFramePr>
          <p:nvPr/>
        </p:nvGraphicFramePr>
        <p:xfrm>
          <a:off x="179388" y="1557338"/>
          <a:ext cx="8524875" cy="446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54" name="Worksheet" r:id="rId5" imgW="8524959" imgH="4467203" progId="Excel.Sheet.8">
                  <p:embed/>
                </p:oleObj>
              </mc:Choice>
              <mc:Fallback>
                <p:oleObj name="Worksheet" r:id="rId5" imgW="8524959" imgH="4467203" progId="Excel.Shee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557338"/>
                        <a:ext cx="8524875" cy="4467225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4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1563" y="142875"/>
            <a:ext cx="7615237" cy="1143000"/>
          </a:xfrm>
          <a:prstGeom prst="rect">
            <a:avLst/>
          </a:prstGeom>
        </p:spPr>
        <p:txBody>
          <a:bodyPr>
            <a:normAutofit fontScale="82500" lnSpcReduction="10000"/>
          </a:bodyPr>
          <a:lstStyle/>
          <a:p>
            <a:pPr algn="ctr" eaLnBrk="0" hangingPunct="0">
              <a:defRPr/>
            </a:pPr>
            <a:r>
              <a:rPr lang="ru-RU" sz="4400" b="1" dirty="0">
                <a:latin typeface="Times New Roman" pitchFamily="18" charset="0"/>
                <a:ea typeface="+mj-ea"/>
                <a:cs typeface="Times New Roman" pitchFamily="18" charset="0"/>
              </a:rPr>
              <a:t>Национальная безопасность и правоохранительная деятельность</a:t>
            </a:r>
          </a:p>
        </p:txBody>
      </p:sp>
      <p:sp>
        <p:nvSpPr>
          <p:cNvPr id="215045" name="Содержимое 2"/>
          <p:cNvSpPr txBox="1">
            <a:spLocks/>
          </p:cNvSpPr>
          <p:nvPr/>
        </p:nvSpPr>
        <p:spPr bwMode="auto">
          <a:xfrm>
            <a:off x="500063" y="1428750"/>
            <a:ext cx="82296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Муниципальная программа «Обеспечение безопасности жизнедеятельности населения Усть-Катавского городского округа»</a:t>
            </a:r>
          </a:p>
          <a:p>
            <a:pPr marL="361950" indent="-361950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Муниципальная программа «Профилактика правонарушений и преступлений на территории Усть-Катавского городского округе»</a:t>
            </a:r>
          </a:p>
        </p:txBody>
      </p:sp>
      <p:pic>
        <p:nvPicPr>
          <p:cNvPr id="215046" name="Picture 2" descr="http://ustkatav.smizz.ru/content/image2195489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71938"/>
            <a:ext cx="31432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47" name="Picture 4" descr="http://novostiprosto.ru/sites/default/files/head_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50" y="4000500"/>
            <a:ext cx="31432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48" name="Picture 6" descr="https://www.miasskiy.ru/wp-content/uploads/2017/07/%D1%82%D0%BE%D0%BF%D0%BE%D0%BB%D1%8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88" y="3221038"/>
            <a:ext cx="2727325" cy="363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1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28700" y="142875"/>
            <a:ext cx="7758113" cy="78581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МП "Обеспечение безопасности жизнедеятельности населения У-КГО на 2017-2019 годы"</a:t>
            </a:r>
          </a:p>
        </p:txBody>
      </p:sp>
      <p:graphicFrame>
        <p:nvGraphicFramePr>
          <p:cNvPr id="150529" name="Диаграмма 4"/>
          <p:cNvGraphicFramePr>
            <a:graphicFrameLocks/>
          </p:cNvGraphicFramePr>
          <p:nvPr/>
        </p:nvGraphicFramePr>
        <p:xfrm>
          <a:off x="285750" y="1357313"/>
          <a:ext cx="8553450" cy="4062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0" name="Worksheet" r:id="rId5" imgW="9115408" imgH="3705287" progId="Excel.Sheet.8">
                  <p:embed/>
                </p:oleObj>
              </mc:Choice>
              <mc:Fallback>
                <p:oleObj name="Worksheet" r:id="rId5" imgW="9115408" imgH="3705287" progId="Excel.Shee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357313"/>
                        <a:ext cx="8553450" cy="4062412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149509" name="Заголовок 1"/>
          <p:cNvSpPr txBox="1">
            <a:spLocks/>
          </p:cNvSpPr>
          <p:nvPr/>
        </p:nvSpPr>
        <p:spPr bwMode="auto">
          <a:xfrm>
            <a:off x="1000125" y="142875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000" b="1">
                <a:latin typeface="Times New Roman" pitchFamily="18" charset="0"/>
                <a:cs typeface="Times New Roman" pitchFamily="18" charset="0"/>
              </a:rPr>
              <a:t>МП "Профилактика правонарушений и преступлений на территории У-КГО в 2019 году"</a:t>
            </a:r>
          </a:p>
        </p:txBody>
      </p:sp>
      <p:graphicFrame>
        <p:nvGraphicFramePr>
          <p:cNvPr id="149505" name="Диаграмма 4"/>
          <p:cNvGraphicFramePr>
            <a:graphicFrameLocks/>
          </p:cNvGraphicFramePr>
          <p:nvPr/>
        </p:nvGraphicFramePr>
        <p:xfrm>
          <a:off x="179388" y="1773238"/>
          <a:ext cx="8791575" cy="490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06" name="Worksheet" r:id="rId5" imgW="8791457" imgH="4276724" progId="Excel.Sheet.8">
                  <p:embed/>
                </p:oleObj>
              </mc:Choice>
              <mc:Fallback>
                <p:oleObj name="Worksheet" r:id="rId5" imgW="8791457" imgH="4276724" progId="Excel.Shee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773238"/>
                        <a:ext cx="8791575" cy="49022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1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0" hangingPunct="0">
              <a:defRPr/>
            </a:pPr>
            <a:r>
              <a:rPr lang="ru-RU" sz="4000" b="1" dirty="0">
                <a:latin typeface="Times New Roman" pitchFamily="18" charset="0"/>
                <a:ea typeface="+mj-ea"/>
                <a:cs typeface="Times New Roman" pitchFamily="18" charset="0"/>
              </a:rPr>
              <a:t>СОЦИАЛЬНАЯ ЗАЩИТА</a:t>
            </a:r>
          </a:p>
        </p:txBody>
      </p:sp>
      <p:sp>
        <p:nvSpPr>
          <p:cNvPr id="218117" name="Содержимое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914400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МП «Социальная поддержка и обслуживание граждан в Усть-Катавском городском округе»</a:t>
            </a:r>
          </a:p>
          <a:p>
            <a:pPr marL="914400" indent="-914400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МП «Поддержка социально-ориентированных некоммерческих организаций в Усть-Катавском городском округе»</a:t>
            </a:r>
          </a:p>
        </p:txBody>
      </p:sp>
      <p:pic>
        <p:nvPicPr>
          <p:cNvPr id="218118" name="Picture 2" descr="http://www.detdom-uk.ru/templates/vt_charity/images/vt_bg_top_wapp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49725"/>
            <a:ext cx="91440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3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43000" y="274638"/>
            <a:ext cx="7786688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800" b="1" dirty="0">
                <a:latin typeface="Times New Roman" pitchFamily="18" charset="0"/>
                <a:ea typeface="+mj-ea"/>
                <a:cs typeface="Times New Roman" pitchFamily="18" charset="0"/>
              </a:rPr>
              <a:t>МП "Социальная поддержка и</a:t>
            </a: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ea typeface="+mj-ea"/>
                <a:cs typeface="Times New Roman" pitchFamily="18" charset="0"/>
              </a:rPr>
              <a:t>обслуживание граждан в У-КГО на 2017-2019 годы"</a:t>
            </a:r>
          </a:p>
        </p:txBody>
      </p:sp>
      <p:graphicFrame>
        <p:nvGraphicFramePr>
          <p:cNvPr id="148481" name="Диаграмма 4"/>
          <p:cNvGraphicFramePr>
            <a:graphicFrameLocks/>
          </p:cNvGraphicFramePr>
          <p:nvPr/>
        </p:nvGraphicFramePr>
        <p:xfrm>
          <a:off x="9525" y="1428736"/>
          <a:ext cx="9134475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82" name="Worksheet" r:id="rId5" imgW="9134559" imgH="5105375" progId="Excel.Sheet.8">
                  <p:embed/>
                </p:oleObj>
              </mc:Choice>
              <mc:Fallback>
                <p:oleObj name="Worksheet" r:id="rId5" imgW="9134559" imgH="5105375" progId="Excel.Shee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" y="1428736"/>
                        <a:ext cx="9134475" cy="51054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92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9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43000" y="0"/>
            <a:ext cx="7615238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800" b="1" dirty="0">
                <a:latin typeface="Times New Roman" pitchFamily="18" charset="0"/>
                <a:ea typeface="+mj-ea"/>
                <a:cs typeface="Times New Roman" pitchFamily="18" charset="0"/>
              </a:rPr>
              <a:t>МП "Поддержка социально-ориентированных некоммерческих организаций в У-КГО на 2017-2019 годы"</a:t>
            </a:r>
          </a:p>
        </p:txBody>
      </p:sp>
      <p:pic>
        <p:nvPicPr>
          <p:cNvPr id="221195" name="Picture 6" descr="http://tramuk.ru/media/k2/items/cache/3bc714d7b9aa132d7ababe50455473f2_X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9113" y="4695825"/>
            <a:ext cx="28575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1190" name="Диаграмма 8"/>
          <p:cNvGraphicFramePr>
            <a:graphicFrameLocks/>
          </p:cNvGraphicFramePr>
          <p:nvPr/>
        </p:nvGraphicFramePr>
        <p:xfrm>
          <a:off x="417513" y="1290638"/>
          <a:ext cx="8597900" cy="581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191" r:id="rId6" imgW="8602202" imgH="5809992" progId="Excel.Sheet.8">
                  <p:embed/>
                </p:oleObj>
              </mc:Choice>
              <mc:Fallback>
                <p:oleObj r:id="rId6" imgW="8602202" imgH="5809992" progId="Excel.Sheet.8">
                  <p:embed/>
                  <p:pic>
                    <p:nvPicPr>
                      <p:cNvPr id="0" name="Диаграмма 8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13" y="1290638"/>
                        <a:ext cx="8597900" cy="581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1196" name="Picture 1" descr="C:\Users\kerenceva.FIN.000\Desktop\фото\605a90aec1a26928af43382abcbef6e2_XL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724400"/>
            <a:ext cx="25558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97" name="Picture 2" descr="C:\Users\kerenceva.FIN.000\Desktop\фото\DSC0373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11863" y="4437063"/>
            <a:ext cx="313213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98" name="Picture 3" descr="C:\Users\kerenceva.FIN.000\Desktop\фото\0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55875" y="4365625"/>
            <a:ext cx="345598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0125" y="142875"/>
            <a:ext cx="7800975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0" hangingPunct="0">
              <a:defRPr/>
            </a:pPr>
            <a:r>
              <a:rPr lang="ru-RU" sz="4400" b="1" dirty="0">
                <a:latin typeface="Times New Roman" pitchFamily="18" charset="0"/>
                <a:ea typeface="+mj-ea"/>
                <a:cs typeface="Times New Roman" pitchFamily="18" charset="0"/>
              </a:rPr>
              <a:t>Национальная экономика</a:t>
            </a:r>
          </a:p>
        </p:txBody>
      </p:sp>
      <p:sp>
        <p:nvSpPr>
          <p:cNvPr id="222213" name="Содержимое 2"/>
          <p:cNvSpPr txBox="1">
            <a:spLocks/>
          </p:cNvSpPr>
          <p:nvPr/>
        </p:nvSpPr>
        <p:spPr bwMode="auto">
          <a:xfrm>
            <a:off x="457200" y="1143000"/>
            <a:ext cx="8229600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42925" indent="-542925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Муниципальная программа «Развитие малого и среднего предпринимательства в Усть-Катавском городском округе на 2018-2020 годы»</a:t>
            </a:r>
          </a:p>
          <a:p>
            <a:pPr marL="542925" indent="-542925" eaLnBrk="0" hangingPunct="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МП  «Развитие дорожного хозяйства и повышение безопасности дорожного движения в  Усть-Катавском городском округе»</a:t>
            </a:r>
          </a:p>
        </p:txBody>
      </p:sp>
      <p:pic>
        <p:nvPicPr>
          <p:cNvPr id="222214" name="Picture 4" descr="http://tramuk.ru/media/k2/items/cache/b2fc94a885556f111c3dd6e1d905e08f_X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05250"/>
            <a:ext cx="44291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5" name="Picture 1" descr="C:\Users\kerenceva.FIN.000\Desktop\фото\4ad29f78affc6ab36c0c5ec438c5b76c_X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5850" y="3933825"/>
            <a:ext cx="42481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Прямоугольник 2"/>
          <p:cNvSpPr>
            <a:spLocks noChangeArrowheads="1"/>
          </p:cNvSpPr>
          <p:nvPr/>
        </p:nvSpPr>
        <p:spPr bwMode="auto">
          <a:xfrm>
            <a:off x="142875" y="1444625"/>
            <a:ext cx="8715375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Рассмотрение проекта бюджета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>
                <a:latin typeface="Times New Roman" pitchFamily="18" charset="0"/>
                <a:cs typeface="Times New Roman" pitchFamily="18" charset="0"/>
              </a:rPr>
              <a:t> 	15 ноября 2018 года проект бюджета Усть-Катавского городского округа вынесен на рассмотрение в Собрание депутатов и Контрольно-счетную комиссию. Одновременно, проект бюджета опубликован в газете «Усть-Катавская неделя» от 20.11.2018г. № 62.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Публичные слушания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>
                <a:latin typeface="Times New Roman" pitchFamily="18" charset="0"/>
                <a:cs typeface="Times New Roman" pitchFamily="18" charset="0"/>
              </a:rPr>
              <a:t>	Собранием депутатов городского округа назначена дата и порядок проведения публичных слушаний по проекту бюджета. Публичные слушания назначены на 14 часов 5 декабря 2018 года в актовом зале администрации (решение Собрания депутатов от 15.11.2018г. № 174) </a:t>
            </a:r>
          </a:p>
          <a:p>
            <a:pPr algn="just"/>
            <a:r>
              <a:rPr lang="ru-RU" b="1">
                <a:latin typeface="Times New Roman" pitchFamily="18" charset="0"/>
                <a:cs typeface="Times New Roman" pitchFamily="18" charset="0"/>
              </a:rPr>
              <a:t> 	В соответствии с Федеральным законом №131-ФЗ «Об общих принципах организации местного самоуправления в Российской Федерации» публичные слушания – это форма участия населения в осуществлении местного самоуправления, т.е. привлечение граждан к обсуждению вопросов, находящихся в компетенции муниципальной власти.</a:t>
            </a:r>
          </a:p>
        </p:txBody>
      </p:sp>
      <p:sp>
        <p:nvSpPr>
          <p:cNvPr id="18436" name="Rectangle 1"/>
          <p:cNvSpPr>
            <a:spLocks noChangeArrowheads="1"/>
          </p:cNvSpPr>
          <p:nvPr/>
        </p:nvSpPr>
        <p:spPr bwMode="auto">
          <a:xfrm>
            <a:off x="1000125" y="261938"/>
            <a:ext cx="8143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>
                <a:latin typeface="Times New Roman" pitchFamily="18" charset="0"/>
                <a:cs typeface="Times New Roman" pitchFamily="18" charset="0"/>
              </a:rPr>
              <a:t>Этапы бюджетного планирования </a:t>
            </a:r>
            <a:endParaRPr lang="ru-RU"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0125" y="142875"/>
            <a:ext cx="7800975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0" hangingPunct="0">
              <a:defRPr/>
            </a:pPr>
            <a:r>
              <a:rPr lang="ru-RU" sz="4400" b="1" dirty="0">
                <a:latin typeface="Times New Roman" pitchFamily="18" charset="0"/>
                <a:ea typeface="+mj-ea"/>
                <a:cs typeface="Times New Roman" pitchFamily="18" charset="0"/>
              </a:rPr>
              <a:t>Национальная экономика</a:t>
            </a:r>
          </a:p>
        </p:txBody>
      </p:sp>
      <p:sp>
        <p:nvSpPr>
          <p:cNvPr id="222213" name="Содержимое 2"/>
          <p:cNvSpPr txBox="1">
            <a:spLocks/>
          </p:cNvSpPr>
          <p:nvPr/>
        </p:nvSpPr>
        <p:spPr bwMode="auto">
          <a:xfrm>
            <a:off x="457200" y="1143000"/>
            <a:ext cx="8229600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Большое развитие городского округа в перспективе связано со строительством высокотехнологичного тепличного комплекса в г. Усть-Катав «Горный» для круглогодичного выращивания овощей. Это способствует дальнейшему  развитию экономики моногорода и  на первом этапе планируется введение 700 новых рабочих мест. В 2018 году за счет средств Фонда развития моногородов и областного бюджета построены подъездные автомобильные дороги с примыканием к автомобильной дороге М-5 «Урал», ведущие к тепличному комплексу. Губернатор Челябинской области Б.А. Дубровский лично контролирует все этапы развития этого проекта. </a:t>
            </a:r>
          </a:p>
        </p:txBody>
      </p:sp>
      <p:pic>
        <p:nvPicPr>
          <p:cNvPr id="234498" name="Picture 2" descr="\\adm-server\Disk\ЛОГИНОВА А.П\ФОТО ДЛЯ ОТЧЁТА\Визит  Дубровского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0438"/>
            <a:ext cx="4643438" cy="3357562"/>
          </a:xfrm>
          <a:prstGeom prst="rect">
            <a:avLst/>
          </a:prstGeom>
          <a:noFill/>
        </p:spPr>
      </p:pic>
      <p:pic>
        <p:nvPicPr>
          <p:cNvPr id="234500" name="Picture 4" descr="\\adm-server\Disk\ЛОГИНОВА А.П\ФОТО ДЛЯ ОТЧЁТА\Агрокомплек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00439"/>
            <a:ext cx="4500562" cy="3357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28688" y="142875"/>
            <a:ext cx="8043862" cy="1500188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3200" b="1" dirty="0">
                <a:latin typeface="Times New Roman" pitchFamily="18" charset="0"/>
                <a:ea typeface="+mj-ea"/>
                <a:cs typeface="Times New Roman" pitchFamily="18" charset="0"/>
              </a:rPr>
              <a:t>МП "Развитие малого и среднего предпринимательства в У-КГО на 2018-2020 годы</a:t>
            </a:r>
          </a:p>
        </p:txBody>
      </p:sp>
      <p:sp>
        <p:nvSpPr>
          <p:cNvPr id="223237" name="Содержимое 2"/>
          <p:cNvSpPr txBox="1">
            <a:spLocks/>
          </p:cNvSpPr>
          <p:nvPr/>
        </p:nvSpPr>
        <p:spPr bwMode="auto">
          <a:xfrm>
            <a:off x="0" y="1714500"/>
            <a:ext cx="87868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В рамках МП «Развитие малого и среднего предпринимательства» на 2019 год в сумме 300,0 тыс. рублей бюджетные ассигнования распределены :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на предоставление субсидий субъектам малого предпринимательства в сумме 270,0 тыс.руб.;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на организацию и проведение конкурса «Лучший предприниматель года» в сумме 30,0 тыс.руб.;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ru-RU" sz="2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3238" name="Picture 2" descr="Z:\НЕВАЛЕНОВА\Фото для Л.Тургеневой\-wC28PxheU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3644900"/>
            <a:ext cx="32416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39" name="Picture 3" descr="Z:\НЕВАЛЕНОВА\Фото для Л.Тургеневой\40Vlf7NSb5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16338"/>
            <a:ext cx="284321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40" name="Picture 4" descr="C:\Users\kerenceva.FIN.000\Desktop\фото\a312b55d844053dd26f924626090e244_X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9813" y="3644900"/>
            <a:ext cx="30241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Picture 17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85813" y="142875"/>
            <a:ext cx="8229600" cy="1296988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МП "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Развитие дорожного хозяйства и повышение безопасности дорожного движения в 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Усть-Катавском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городском округе</a:t>
            </a: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 в У-КГО на 2018-2020 годы" </a:t>
            </a:r>
          </a:p>
        </p:txBody>
      </p:sp>
      <p:graphicFrame>
        <p:nvGraphicFramePr>
          <p:cNvPr id="146433" name="Диаграмма 4"/>
          <p:cNvGraphicFramePr>
            <a:graphicFrameLocks/>
          </p:cNvGraphicFramePr>
          <p:nvPr/>
        </p:nvGraphicFramePr>
        <p:xfrm>
          <a:off x="9525" y="1557338"/>
          <a:ext cx="9134475" cy="5024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4" name="Worksheet" r:id="rId5" imgW="9134559" imgH="4486386" progId="Excel.Sheet.8">
                  <p:embed/>
                </p:oleObj>
              </mc:Choice>
              <mc:Fallback>
                <p:oleObj name="Worksheet" r:id="rId5" imgW="9134559" imgH="4486386" progId="Excel.Shee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" y="1557338"/>
                        <a:ext cx="9134475" cy="5024437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endParaRPr lang="ru-RU" sz="28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457200" y="1600200"/>
          <a:ext cx="8229600" cy="4525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750" y="0"/>
            <a:ext cx="7704138" cy="765175"/>
          </a:xfrm>
        </p:spPr>
        <p:txBody>
          <a:bodyPr/>
          <a:lstStyle/>
          <a:p>
            <a:pPr>
              <a:defRPr/>
            </a:pPr>
            <a:r>
              <a:rPr lang="ru-RU" sz="2800" b="1" cap="all" dirty="0">
                <a:latin typeface="Times New Roman" pitchFamily="18" charset="0"/>
                <a:cs typeface="Times New Roman" pitchFamily="18" charset="0"/>
              </a:rPr>
              <a:t>Непрограммные</a:t>
            </a:r>
            <a:r>
              <a:rPr lang="ru-RU" sz="2800" b="1" cap="all" dirty="0"/>
              <a:t> Расходы</a:t>
            </a:r>
            <a:endParaRPr lang="ru-RU" sz="2800" b="1" dirty="0"/>
          </a:p>
        </p:txBody>
      </p:sp>
      <p:graphicFrame>
        <p:nvGraphicFramePr>
          <p:cNvPr id="145415" name="Содержимое 7"/>
          <p:cNvGraphicFramePr>
            <a:graphicFrameLocks noGrp="1"/>
          </p:cNvGraphicFramePr>
          <p:nvPr>
            <p:ph idx="1"/>
          </p:nvPr>
        </p:nvGraphicFramePr>
        <p:xfrm>
          <a:off x="0" y="1123950"/>
          <a:ext cx="9144000" cy="5448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6" name="Worksheet" r:id="rId5" imgW="8058194" imgH="4238665" progId="Excel.Sheet.8">
                  <p:embed/>
                </p:oleObj>
              </mc:Choice>
              <mc:Fallback>
                <p:oleObj name="Worksheet" r:id="rId5" imgW="8058194" imgH="4238665" progId="Excel.Sheet.8">
                  <p:embed/>
                  <p:pic>
                    <p:nvPicPr>
                      <p:cNvPr id="0" name="Содержимое 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23950"/>
                        <a:ext cx="9144000" cy="54483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5421" name="Picture 17" descr="Untitled-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630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endParaRPr lang="ru-RU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226309" name="Заголовок 1"/>
          <p:cNvSpPr txBox="1">
            <a:spLocks/>
          </p:cNvSpPr>
          <p:nvPr/>
        </p:nvSpPr>
        <p:spPr bwMode="auto">
          <a:xfrm>
            <a:off x="914400" y="1428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t"/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Структура расходов бюджета по муниципальным программам Усть-Катавского городского округа на 2018 год и на плановый период 2019 и 2020 годов</a:t>
            </a:r>
          </a:p>
        </p:txBody>
      </p:sp>
      <p:pic>
        <p:nvPicPr>
          <p:cNvPr id="226310" name="Picture 2" descr="C:\Users\Diyanov\Desktop\111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1393825"/>
            <a:ext cx="8137525" cy="54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33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227332" name="Заголовок 1"/>
          <p:cNvSpPr txBox="1">
            <a:spLocks/>
          </p:cNvSpPr>
          <p:nvPr/>
        </p:nvSpPr>
        <p:spPr bwMode="auto">
          <a:xfrm>
            <a:off x="914400" y="1428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t"/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Структура расходов бюджета по муниципальным программам Усть-Катавского городского округа на 2018 год и на плановый период 2019 и 2020 годов</a:t>
            </a:r>
          </a:p>
        </p:txBody>
      </p:sp>
      <p:pic>
        <p:nvPicPr>
          <p:cNvPr id="227333" name="Picture 2" descr="C:\Users\Diyanov\Desktop\2222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412875"/>
            <a:ext cx="82804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228356" name="Заголовок 1"/>
          <p:cNvSpPr txBox="1">
            <a:spLocks/>
          </p:cNvSpPr>
          <p:nvPr/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t"/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Структура расходов бюджета по муниципальным программам Усть-Катавского городского округа на 2018 год и на плановый период 2019 и 2020 годов</a:t>
            </a:r>
          </a:p>
        </p:txBody>
      </p:sp>
      <p:pic>
        <p:nvPicPr>
          <p:cNvPr id="228357" name="Picture 2" descr="C:\Users\Diyanov\Desktop\333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346200"/>
            <a:ext cx="8135938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79" name="Rectangle 1"/>
          <p:cNvSpPr>
            <a:spLocks noChangeArrowheads="1"/>
          </p:cNvSpPr>
          <p:nvPr/>
        </p:nvSpPr>
        <p:spPr bwMode="auto">
          <a:xfrm>
            <a:off x="1071563" y="217488"/>
            <a:ext cx="79295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Основные задачи органов местного самоуправления на 2019 год</a:t>
            </a:r>
            <a:endParaRPr lang="ru-RU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9380" name="Rectangle 2"/>
          <p:cNvSpPr>
            <a:spLocks noChangeArrowheads="1"/>
          </p:cNvSpPr>
          <p:nvPr/>
        </p:nvSpPr>
        <p:spPr bwMode="auto">
          <a:xfrm>
            <a:off x="142875" y="1435100"/>
            <a:ext cx="8858250" cy="452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Основной акцент в работе ОМС городского округа  в 2018 году должен заключаться в поддержании сбалансированности местного бюджета, а также  в максимально эффективном использовании имеющихся в их распоряжении финансовых ресурсов и повышении качества управления муниципальными финансами. В этой связи органам местного самоуправления необходимо принять меры, направленные на:</a:t>
            </a:r>
          </a:p>
          <a:p>
            <a:pPr indent="450850" algn="just" eaLnBrk="0" hangingPunct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- увеличение собственной доходной базы;</a:t>
            </a:r>
          </a:p>
          <a:p>
            <a:pPr indent="450850" algn="just" eaLnBrk="0" hangingPunct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- финансирование в первоочередном порядке расходов на выплату заработной платы и оплату топливно-энергетических ресурсов;</a:t>
            </a:r>
          </a:p>
          <a:p>
            <a:pPr indent="450850" algn="just" eaLnBrk="0" hangingPunct="0">
              <a:buFontTx/>
              <a:buChar char="-"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- сокращение неэффективных расходов;</a:t>
            </a:r>
          </a:p>
          <a:p>
            <a:pPr indent="450850" algn="just" eaLnBrk="0" hangingPunct="0">
              <a:buFontTx/>
              <a:buChar char="-"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сдерживание наращивания дефицита местного бюджета и объема муниципального долга. </a:t>
            </a:r>
          </a:p>
          <a:p>
            <a:pPr indent="450850" algn="just" eaLnBrk="0" hangingPunct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Сведения о количестве муниципальных учреждений.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На территории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Усть-Катавского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городского округа на 01.12.2018г. функционируют 38 муниципальных казенных учреждений, 1 бюджетное учреждение, 4 автономных учреждения.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9604" name="Group 36"/>
          <p:cNvGraphicFramePr>
            <a:graphicFrameLocks noGrp="1"/>
          </p:cNvGraphicFramePr>
          <p:nvPr/>
        </p:nvGraphicFramePr>
        <p:xfrm>
          <a:off x="428625" y="1381125"/>
          <a:ext cx="8358246" cy="5047488"/>
        </p:xfrm>
        <a:graphic>
          <a:graphicData uri="http://schemas.openxmlformats.org/drawingml/2006/table">
            <a:tbl>
              <a:tblPr/>
              <a:tblGrid>
                <a:gridCol w="641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7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Контрольно-счетная комиссия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Усть-Катавского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городского округа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культуры администрации Усть-Катавского городского округа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казённое образовательное учреждение дополнительного образования детей «Детская музыкальная школа № 2»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казённое учреждение культуры «Историко-краеведческий музей»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казённое учреждение культуры «Централизованная библиотечная система»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казённое учреждение культуры «Централизованная клубная система»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образования администрации Усть-Катавского городского округа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казённое дошкольное образовательное учреждение «Детский сад №3» комбинированного вида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30435" name="Rectangle 1"/>
          <p:cNvSpPr>
            <a:spLocks noChangeArrowheads="1"/>
          </p:cNvSpPr>
          <p:nvPr/>
        </p:nvSpPr>
        <p:spPr bwMode="auto">
          <a:xfrm>
            <a:off x="1071563" y="288925"/>
            <a:ext cx="79295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180975" algn="l"/>
                <a:tab pos="457200" algn="l"/>
              </a:tabLst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ПЕРЕЧЕНЬ главных распорядителей и получателей средств бюджета на 2019 год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1500" y="1357313"/>
          <a:ext cx="8072438" cy="5047488"/>
        </p:xfrm>
        <a:graphic>
          <a:graphicData uri="http://schemas.openxmlformats.org/drawingml/2006/table">
            <a:tbl>
              <a:tblPr/>
              <a:tblGrid>
                <a:gridCol w="61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53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7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казённое дошкольное образовательное учреждение «Детский сад №5»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казённое дошкольное образовательное учреждение «Детский сад №9» 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казённое дошкольное образовательное учреждение Центр развития ребёнка - детский сад № 10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казённое дошкольное образовательное учреждение детский сад №13 комбинированного вида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казённое дошкольное образовательное учреждение «Детский сад №14» комбинированного вида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казённое дошкольное образовательное учреждение «Детский сад №15» комбинированного вида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казённое дошкольное образовательное учреждение «Детский сад №7 п.ж/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ст.Минка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казённое дошкольное образовательное учреждение «Детский сад №1 п.Вязовая»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31456" name="Rectangle 1"/>
          <p:cNvSpPr>
            <a:spLocks noChangeArrowheads="1"/>
          </p:cNvSpPr>
          <p:nvPr/>
        </p:nvSpPr>
        <p:spPr bwMode="auto">
          <a:xfrm>
            <a:off x="1071563" y="288925"/>
            <a:ext cx="79295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180975" algn="l"/>
                <a:tab pos="457200" algn="l"/>
              </a:tabLst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ПЕРЕЧЕНЬ главных распорядителей и получателей средств бюджета на 2019 год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Прямоугольник 2"/>
          <p:cNvSpPr>
            <a:spLocks noChangeArrowheads="1"/>
          </p:cNvSpPr>
          <p:nvPr/>
        </p:nvSpPr>
        <p:spPr bwMode="auto">
          <a:xfrm>
            <a:off x="142875" y="1285875"/>
            <a:ext cx="9001125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700" b="1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700" b="1">
                <a:latin typeface="Times New Roman" pitchFamily="18" charset="0"/>
                <a:cs typeface="Times New Roman" pitchFamily="18" charset="0"/>
              </a:rPr>
              <a:t>Утверждение бюджета</a:t>
            </a:r>
          </a:p>
          <a:p>
            <a:pPr algn="just"/>
            <a:r>
              <a:rPr lang="ru-RU" sz="1700" b="1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700" b="1">
                <a:latin typeface="Times New Roman" pitchFamily="18" charset="0"/>
                <a:cs typeface="Times New Roman" pitchFamily="18" charset="0"/>
              </a:rPr>
              <a:t>	В соответствии с положением «О бюджетном процессе в Усть-Катавском городском округе» в декабре проект бюджета будет рассмотрен депутатами на депутатских комиссиях и заседаниях Собрания депутатов.</a:t>
            </a:r>
          </a:p>
          <a:p>
            <a:pPr algn="just"/>
            <a:endParaRPr lang="ru-RU" sz="1700" b="1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700" b="1">
                <a:latin typeface="Times New Roman" pitchFamily="18" charset="0"/>
                <a:cs typeface="Times New Roman" pitchFamily="18" charset="0"/>
              </a:rPr>
              <a:t>Проект бюджета рассматривается депутатами в двух чтениях: </a:t>
            </a:r>
          </a:p>
          <a:p>
            <a:pPr algn="just"/>
            <a:r>
              <a:rPr lang="ru-RU" sz="1700" b="1">
                <a:latin typeface="Times New Roman" pitchFamily="18" charset="0"/>
                <a:cs typeface="Times New Roman" pitchFamily="18" charset="0"/>
              </a:rPr>
              <a:t>- В первом чтении утверждаются основные характеристики бюджета - общий объем доходов, расходов и дефицит.</a:t>
            </a:r>
          </a:p>
          <a:p>
            <a:pPr algn="just"/>
            <a:r>
              <a:rPr lang="ru-RU" sz="1700" b="1">
                <a:latin typeface="Times New Roman" pitchFamily="18" charset="0"/>
                <a:cs typeface="Times New Roman" pitchFamily="18" charset="0"/>
              </a:rPr>
              <a:t>- Во втором чтении утверждается доходы, расходы, источники финансирования дефицита бюджета. Распределение бюджетных ассигнований утверждается по получателям и  направлениям, классифицируемым в едином для всех бюджетов формате.</a:t>
            </a:r>
          </a:p>
          <a:p>
            <a:pPr algn="just"/>
            <a:r>
              <a:rPr lang="ru-RU" sz="1700" b="1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en-US" sz="1700" b="1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1700" b="1">
                <a:latin typeface="Times New Roman" pitchFamily="18" charset="0"/>
                <a:cs typeface="Times New Roman" pitchFamily="18" charset="0"/>
              </a:rPr>
              <a:t>Официальное опубликование</a:t>
            </a:r>
          </a:p>
          <a:p>
            <a:pPr algn="just"/>
            <a:r>
              <a:rPr lang="ru-RU" sz="1700" b="1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700" b="1">
                <a:latin typeface="Times New Roman" pitchFamily="18" charset="0"/>
                <a:cs typeface="Times New Roman" pitchFamily="18" charset="0"/>
              </a:rPr>
              <a:t>Принятый бюджет до 1 января 2019 года должен быть опубликован в официальных средствах массовой информации. </a:t>
            </a:r>
          </a:p>
        </p:txBody>
      </p:sp>
      <p:sp>
        <p:nvSpPr>
          <p:cNvPr id="19460" name="Rectangle 1"/>
          <p:cNvSpPr>
            <a:spLocks noChangeArrowheads="1"/>
          </p:cNvSpPr>
          <p:nvPr/>
        </p:nvSpPr>
        <p:spPr bwMode="auto">
          <a:xfrm>
            <a:off x="1000125" y="285750"/>
            <a:ext cx="8143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Этапы бюджетного планирования </a:t>
            </a:r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500" y="1357313"/>
          <a:ext cx="8072438" cy="4416552"/>
        </p:xfrm>
        <a:graphic>
          <a:graphicData uri="http://schemas.openxmlformats.org/drawingml/2006/table">
            <a:tbl>
              <a:tblPr/>
              <a:tblGrid>
                <a:gridCol w="61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53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7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казенное общеобразовательное учреждение «Начальная общеобразовательная школа №6»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казенное общеобразовательное учреждение «Начальная общеобразовательная школа №9»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казённое общеобразовательное учреждение «Средняя общеобразовательная школа №1»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казённое общеобразовательное учреждение «Основная общеобразовательная школа №4»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казённое общеобразовательное учреждение «Основная общеобразовательная школа села Тюбеляс»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общеобразовательное учреждение «Основная общеобразовательная школа с.Минка»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казенное общеобразовательное учреждение «Средняя общеобразовательная школа №23 п.Вязовая»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32477" name="Rectangle 1"/>
          <p:cNvSpPr>
            <a:spLocks noChangeArrowheads="1"/>
          </p:cNvSpPr>
          <p:nvPr/>
        </p:nvSpPr>
        <p:spPr bwMode="auto">
          <a:xfrm>
            <a:off x="1071563" y="288925"/>
            <a:ext cx="79295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180975" algn="l"/>
                <a:tab pos="457200" algn="l"/>
              </a:tabLst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ПЕРЕЧЕНЬ главных распорядителей и получателей средств бюджета на 2019 год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500" y="1357313"/>
          <a:ext cx="8072438" cy="4732020"/>
        </p:xfrm>
        <a:graphic>
          <a:graphicData uri="http://schemas.openxmlformats.org/drawingml/2006/table">
            <a:tbl>
              <a:tblPr/>
              <a:tblGrid>
                <a:gridCol w="61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53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2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казённое специальное (коррекционное) образовательное учреждение для обучающихся, воспитанников с ограниченными возможностями здоровья «Специальная (коррекционная) общеобразовательная школа – интернат»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казённое учреждение дополнительного образования «Детско-юношеская спортивная школа»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казённое учреждение «Детский оздоровительный центр «Ребячья Республика»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казённое образовательное учреждение дополнительного образования детей «Центр детского творчества» Усть-Катавского городского округа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5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Управление имущественных и земельных отношений администрации Усть-Катавского городского округа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социальной защиты населения администрации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Усть-Катавского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городского округа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3498" name="Rectangle 1"/>
          <p:cNvSpPr>
            <a:spLocks noChangeArrowheads="1"/>
          </p:cNvSpPr>
          <p:nvPr/>
        </p:nvSpPr>
        <p:spPr bwMode="auto">
          <a:xfrm>
            <a:off x="1071563" y="288925"/>
            <a:ext cx="79295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180975" algn="l"/>
                <a:tab pos="457200" algn="l"/>
              </a:tabLst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ПЕРЕЧЕНЬ главных распорядителей и получателей средств бюджета на 2019 год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499" name="Rectangle 1"/>
          <p:cNvSpPr>
            <a:spLocks noChangeArrowheads="1"/>
          </p:cNvSpPr>
          <p:nvPr/>
        </p:nvSpPr>
        <p:spPr bwMode="auto">
          <a:xfrm>
            <a:off x="1071563" y="293688"/>
            <a:ext cx="79295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180975" algn="l"/>
                <a:tab pos="457200" algn="l"/>
              </a:tabLst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ПЕРЕЧЕНЬ главных распорядителей и получателей средств бюджета на 2019 год</a:t>
            </a:r>
          </a:p>
          <a:p>
            <a:pPr algn="ctr" eaLnBrk="0" hangingPunct="0">
              <a:tabLst>
                <a:tab pos="180975" algn="l"/>
                <a:tab pos="457200" algn="l"/>
              </a:tabLst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0" hangingPunct="0">
              <a:buFontTx/>
              <a:buChar char="•"/>
              <a:tabLst>
                <a:tab pos="180975" algn="l"/>
                <a:tab pos="457200" algn="l"/>
              </a:tabLst>
            </a:pPr>
            <a:endParaRPr lang="ru-RU" sz="24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500" y="1357313"/>
          <a:ext cx="8072438" cy="5362956"/>
        </p:xfrm>
        <a:graphic>
          <a:graphicData uri="http://schemas.openxmlformats.org/drawingml/2006/table">
            <a:tbl>
              <a:tblPr/>
              <a:tblGrid>
                <a:gridCol w="61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53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2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казённое учреждение социального обслуживания Центр помощи детям, оставшимся без попечения родителей» Усть-Катавского городского округа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Функциональный орган администрации Усть-Катавского городского округа «Управление инфраструктуры и строительства»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Собрание депутатов Усть-Катавского городского округа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Усть-Катавского городского округа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села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Тюбеляс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администрации Усть-Катавского городского округа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посёлка Вязовая администрации Усть-Катавского городского округа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села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Минка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администрации Усть-Катавского городского округа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7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180975" algn="l"/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казенное учреждение «Спортивно-оздоровительный комплекс»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7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180975" algn="l"/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76" marR="4976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Усть-Катавского городского округа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976" marR="49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23" name="Rectangle 1"/>
          <p:cNvSpPr>
            <a:spLocks noChangeArrowheads="1"/>
          </p:cNvSpPr>
          <p:nvPr/>
        </p:nvSpPr>
        <p:spPr bwMode="auto">
          <a:xfrm>
            <a:off x="1000125" y="214313"/>
            <a:ext cx="79295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200" b="1">
                <a:latin typeface="Times New Roman" pitchFamily="18" charset="0"/>
                <a:cs typeface="Times New Roman" pitchFamily="18" charset="0"/>
              </a:rPr>
              <a:t>Сводные сведения о муниципальных бюджетных учреждениях и муниципальных автономных</a:t>
            </a:r>
            <a:r>
              <a:rPr lang="en-US" sz="2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>
                <a:latin typeface="Times New Roman" pitchFamily="18" charset="0"/>
                <a:cs typeface="Times New Roman" pitchFamily="18" charset="0"/>
              </a:rPr>
              <a:t>учреждениях</a:t>
            </a:r>
          </a:p>
          <a:p>
            <a:pPr algn="ctr" eaLnBrk="0" hangingPunct="0"/>
            <a:endParaRPr lang="ru-RU" sz="22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4730" name="Group 42"/>
          <p:cNvGraphicFramePr>
            <a:graphicFrameLocks noGrp="1"/>
          </p:cNvGraphicFramePr>
          <p:nvPr/>
        </p:nvGraphicFramePr>
        <p:xfrm>
          <a:off x="571500" y="1285875"/>
          <a:ext cx="8072466" cy="4416552"/>
        </p:xfrm>
        <a:graphic>
          <a:graphicData uri="http://schemas.openxmlformats.org/drawingml/2006/table">
            <a:tbl>
              <a:tblPr/>
              <a:tblGrid>
                <a:gridCol w="677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4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полное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17780" marR="177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автономное дошкольное образовательное учреждение «Детский сад №12»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17780" marR="177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автономное общеобразовательное учреждение «Средняя общеобразовательная школа №5»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17780" marR="177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автономное общеобразовательное учреждение «Средняя общеобразовательная школа №7 имени Героя России Артура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Ришатовича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Курбангалеева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17780" marR="177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учреждение «Комплексный центр социального обслуживания населения» Усть-Катавского городского округа Челябинской области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17780" marR="177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автономное учреждение «Многофункциональный центр предоставления государственных и муниципальных услуг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Усть-Катавского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городского округа»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547" name="Rectangle 1"/>
          <p:cNvSpPr>
            <a:spLocks noChangeArrowheads="1"/>
          </p:cNvSpPr>
          <p:nvPr/>
        </p:nvSpPr>
        <p:spPr bwMode="auto">
          <a:xfrm>
            <a:off x="1000125" y="147638"/>
            <a:ext cx="79295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>
                <a:latin typeface="Times New Roman" pitchFamily="18" charset="0"/>
                <a:cs typeface="Times New Roman" pitchFamily="18" charset="0"/>
              </a:rPr>
              <a:t>Публичные нормативные обязательства на 2019-2021 годы</a:t>
            </a:r>
          </a:p>
        </p:txBody>
      </p:sp>
      <p:sp>
        <p:nvSpPr>
          <p:cNvPr id="236548" name="Прямоугольник 4"/>
          <p:cNvSpPr>
            <a:spLocks noChangeArrowheads="1"/>
          </p:cNvSpPr>
          <p:nvPr/>
        </p:nvSpPr>
        <p:spPr bwMode="auto">
          <a:xfrm>
            <a:off x="285750" y="1357313"/>
            <a:ext cx="85725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Публичные нормативные обязательства - публичные обязательства перед физическим лицом, подлежащие исполнению в денежной форме в установленном соответствующим законом, иным нормативным правовым актом размере или имеющие установленный порядок его индексации, за исключением выплат физическому лицу, предусмотренных статусом муниципальных служащих, а также лиц, замещающих, муниципальные должности, работников казенных учреждений, лиц, обучающихся (воспитанников) в муниципальных образовательных учреждениях.</a:t>
            </a:r>
          </a:p>
        </p:txBody>
      </p:sp>
      <p:pic>
        <p:nvPicPr>
          <p:cNvPr id="236549" name="Picture 2" descr="Y:\БЮДЖЕТ ДЛЯ ГРАЖДАН\Фото\f31b8b0bfe548c48e5344552631bcc3f_X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" y="3309938"/>
            <a:ext cx="4786313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50" name="Picture 3" descr="Y:\БЮДЖЕТ ДЛЯ ГРАЖДАН\Фото\889c4ff35cfe1f2875be51f99e27a090_X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75" y="3286125"/>
            <a:ext cx="32861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571" name="Rectangle 1"/>
          <p:cNvSpPr>
            <a:spLocks noChangeArrowheads="1"/>
          </p:cNvSpPr>
          <p:nvPr/>
        </p:nvSpPr>
        <p:spPr bwMode="auto">
          <a:xfrm>
            <a:off x="1000125" y="212725"/>
            <a:ext cx="79295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>
                <a:latin typeface="Times New Roman" pitchFamily="18" charset="0"/>
                <a:cs typeface="Times New Roman" pitchFamily="18" charset="0"/>
              </a:rPr>
              <a:t>Публичные нормативные обязательства на 2019-2021 годы</a:t>
            </a:r>
          </a:p>
        </p:txBody>
      </p:sp>
      <p:pic>
        <p:nvPicPr>
          <p:cNvPr id="237572" name="Picture 2" descr="Y:\БЮДЖЕТ ДЛЯ ГРАЖДАН\Фото\DSC062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1714500"/>
            <a:ext cx="2438400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3" name="Picture 5" descr="Y:\БЮДЖЕТ ДЛЯ ГРАЖДАН\Фото\dea98c90b76a36d8a03d39347c874102_X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3706813"/>
            <a:ext cx="4214812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75" y="1714500"/>
            <a:ext cx="246697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5" name="Picture 7" descr="Y:\БЮДЖЕТ ДЛЯ ГРАЖДАН\Фото\677482e376ddff1baa49981c1fb14240_X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50" y="1714500"/>
            <a:ext cx="22860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6" name="Picture 9" descr="http://tramuk.ru/media/k2/items/cache/b45169264242c29e67918a77d0055bb3_XL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3438" y="3714750"/>
            <a:ext cx="42576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595" name="Rectangle 1"/>
          <p:cNvSpPr>
            <a:spLocks noChangeArrowheads="1"/>
          </p:cNvSpPr>
          <p:nvPr/>
        </p:nvSpPr>
        <p:spPr bwMode="auto">
          <a:xfrm>
            <a:off x="1000125" y="217488"/>
            <a:ext cx="79295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Публичные нормативные обязательства на 2019-2021 годы</a:t>
            </a:r>
            <a:endParaRPr lang="ru-RU" sz="22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8596" name="Picture 2" descr="C:\Users\Diyanov\Desktop\44444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981075"/>
            <a:ext cx="7920038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9619" name="Rectangle 1"/>
          <p:cNvSpPr>
            <a:spLocks noChangeArrowheads="1"/>
          </p:cNvSpPr>
          <p:nvPr/>
        </p:nvSpPr>
        <p:spPr bwMode="auto">
          <a:xfrm>
            <a:off x="1000125" y="215900"/>
            <a:ext cx="8143875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300" b="1">
                <a:latin typeface="Times New Roman" pitchFamily="18" charset="0"/>
                <a:cs typeface="Times New Roman" pitchFamily="18" charset="0"/>
              </a:rPr>
              <a:t>Публичные нормативные обязательства на 2019-2021 годы</a:t>
            </a:r>
          </a:p>
        </p:txBody>
      </p:sp>
      <p:pic>
        <p:nvPicPr>
          <p:cNvPr id="239620" name="Picture 2" descr="C:\Users\Diyanov\Desktop\555555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052513"/>
            <a:ext cx="820896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3" name="Rectangle 1"/>
          <p:cNvSpPr>
            <a:spLocks noChangeArrowheads="1"/>
          </p:cNvSpPr>
          <p:nvPr/>
        </p:nvSpPr>
        <p:spPr bwMode="auto">
          <a:xfrm>
            <a:off x="785813" y="223838"/>
            <a:ext cx="8358187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300" b="1">
                <a:latin typeface="Times New Roman" pitchFamily="18" charset="0"/>
                <a:cs typeface="Times New Roman" pitchFamily="18" charset="0"/>
              </a:rPr>
              <a:t>Публичные нормативные обязательства на 2019-2021 годы</a:t>
            </a:r>
          </a:p>
        </p:txBody>
      </p:sp>
      <p:pic>
        <p:nvPicPr>
          <p:cNvPr id="240644" name="Picture 2" descr="C:\Users\Diyanov\Desktop\66666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2286000"/>
            <a:ext cx="84582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667" name="Rectangle 1"/>
          <p:cNvSpPr>
            <a:spLocks noChangeArrowheads="1"/>
          </p:cNvSpPr>
          <p:nvPr/>
        </p:nvSpPr>
        <p:spPr bwMode="auto">
          <a:xfrm>
            <a:off x="1000125" y="215900"/>
            <a:ext cx="8143875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300" b="1">
                <a:latin typeface="Times New Roman" pitchFamily="18" charset="0"/>
                <a:cs typeface="Times New Roman" pitchFamily="18" charset="0"/>
              </a:rPr>
              <a:t>Публичные нормативные обязательства на 2019-2021 годы</a:t>
            </a:r>
          </a:p>
        </p:txBody>
      </p:sp>
      <p:pic>
        <p:nvPicPr>
          <p:cNvPr id="239618" name="Picture 2" descr="C:\Users\Diyanov\Desktop\Screenshot_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214422"/>
            <a:ext cx="8501122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1000125" y="274638"/>
            <a:ext cx="7929563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3600" b="1" dirty="0">
                <a:latin typeface="Times New Roman" pitchFamily="18" charset="0"/>
                <a:ea typeface="+mj-ea"/>
                <a:cs typeface="Times New Roman" pitchFamily="18" charset="0"/>
              </a:rPr>
              <a:t>Этапы бюджетного планирования</a:t>
            </a:r>
          </a:p>
        </p:txBody>
      </p:sp>
      <p:sp>
        <p:nvSpPr>
          <p:cNvPr id="20484" name="Rectangle 3"/>
          <p:cNvSpPr txBox="1">
            <a:spLocks/>
          </p:cNvSpPr>
          <p:nvPr/>
        </p:nvSpPr>
        <p:spPr bwMode="auto">
          <a:xfrm>
            <a:off x="428625" y="1600200"/>
            <a:ext cx="8258175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5725" indent="-85725" algn="just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	Основой для формирования доходной части бюджета являются показатели социально-экономического развития </a:t>
            </a:r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Усть-Катавского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городского округа на 2019 год и плановый период 2020-2021 годов, которые представлены на следующих слайдах.</a:t>
            </a:r>
          </a:p>
          <a:p>
            <a:pPr marL="85725" indent="-85725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85725" indent="-85725" eaLnBrk="0" hangingPunct="0">
              <a:spcBef>
                <a:spcPct val="20000"/>
              </a:spcBef>
              <a:buFont typeface="Arial" charset="0"/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85725" indent="-85725" eaLnBrk="0" hangingPunct="0">
              <a:spcBef>
                <a:spcPct val="20000"/>
              </a:spcBef>
              <a:buFont typeface="Arial" charset="0"/>
              <a:buNone/>
            </a:pPr>
            <a:endParaRPr lang="ru-RU" sz="1200" b="1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5" name="Рисунок 3" descr="trolle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" y="2857500"/>
            <a:ext cx="4086225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2852738"/>
            <a:ext cx="37496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1" name="Rectangle 1"/>
          <p:cNvSpPr>
            <a:spLocks noChangeArrowheads="1"/>
          </p:cNvSpPr>
          <p:nvPr/>
        </p:nvSpPr>
        <p:spPr bwMode="auto">
          <a:xfrm>
            <a:off x="785813" y="223838"/>
            <a:ext cx="8572500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300" b="1">
                <a:latin typeface="Times New Roman" pitchFamily="18" charset="0"/>
                <a:cs typeface="Times New Roman" pitchFamily="18" charset="0"/>
              </a:rPr>
              <a:t>Публичные нормативные обязательства на 2019-2021 годы</a:t>
            </a:r>
          </a:p>
        </p:txBody>
      </p:sp>
      <p:pic>
        <p:nvPicPr>
          <p:cNvPr id="242692" name="Picture 2" descr="C:\Users\Diyanov\Desktop\88888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916113"/>
            <a:ext cx="820896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15" name="Rectangle 1"/>
          <p:cNvSpPr>
            <a:spLocks noChangeArrowheads="1"/>
          </p:cNvSpPr>
          <p:nvPr/>
        </p:nvSpPr>
        <p:spPr bwMode="auto">
          <a:xfrm>
            <a:off x="785813" y="223838"/>
            <a:ext cx="8572500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300" b="1">
                <a:latin typeface="Times New Roman" pitchFamily="18" charset="0"/>
                <a:cs typeface="Times New Roman" pitchFamily="18" charset="0"/>
              </a:rPr>
              <a:t>Публичные нормативные обязательства на 2019-2021 годы</a:t>
            </a:r>
          </a:p>
        </p:txBody>
      </p:sp>
      <p:pic>
        <p:nvPicPr>
          <p:cNvPr id="243716" name="Picture 2" descr="C:\Users\Diyanov\Desktop\9999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773238"/>
            <a:ext cx="8208963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1"/>
          <p:cNvSpPr>
            <a:spLocks noChangeArrowheads="1"/>
          </p:cNvSpPr>
          <p:nvPr/>
        </p:nvSpPr>
        <p:spPr bwMode="auto">
          <a:xfrm>
            <a:off x="1000125" y="285750"/>
            <a:ext cx="8143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Показатели социально-экономического развития </a:t>
            </a:r>
          </a:p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Усть-Катавского городского округа</a:t>
            </a:r>
          </a:p>
        </p:txBody>
      </p:sp>
      <p:sp>
        <p:nvSpPr>
          <p:cNvPr id="21508" name="Прямоугольник 7"/>
          <p:cNvSpPr>
            <a:spLocks noChangeArrowheads="1"/>
          </p:cNvSpPr>
          <p:nvPr/>
        </p:nvSpPr>
        <p:spPr bwMode="auto">
          <a:xfrm>
            <a:off x="857250" y="1143000"/>
            <a:ext cx="742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1800" b="1">
              <a:solidFill>
                <a:srgbClr val="000000"/>
              </a:solidFill>
              <a:latin typeface="Times New Roman Cyr" pitchFamily="18" charset="0"/>
              <a:cs typeface="Times New Roman Cyr" pitchFamily="18" charset="0"/>
            </a:endParaRPr>
          </a:p>
        </p:txBody>
      </p:sp>
      <p:sp>
        <p:nvSpPr>
          <p:cNvPr id="21509" name="Текст 2"/>
          <p:cNvSpPr txBox="1">
            <a:spLocks/>
          </p:cNvSpPr>
          <p:nvPr/>
        </p:nvSpPr>
        <p:spPr bwMode="auto">
          <a:xfrm>
            <a:off x="500063" y="1428750"/>
            <a:ext cx="79200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 2" pitchFamily="18" charset="2"/>
              <a:buNone/>
            </a:pPr>
            <a:endParaRPr lang="ru-RU" sz="500" b="1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Wingdings 2" pitchFamily="18" charset="2"/>
              <a:buNone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Прогноз разработан на основе отчетных данных 2017 года, с учетом основных тенденций 9–ти месяцев 2018 года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 typeface="Wingdings 2" pitchFamily="18" charset="2"/>
              <a:buNone/>
            </a:pPr>
            <a:endParaRPr lang="ru-RU" sz="2000" b="1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 2" pitchFamily="18" charset="2"/>
              <a:buNone/>
            </a:pP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Группа 5"/>
          <p:cNvGrpSpPr>
            <a:grpSpLocks/>
          </p:cNvGrpSpPr>
          <p:nvPr/>
        </p:nvGrpSpPr>
        <p:grpSpPr bwMode="auto">
          <a:xfrm>
            <a:off x="1071538" y="2285992"/>
            <a:ext cx="7297763" cy="4054483"/>
            <a:chOff x="989226" y="1411288"/>
            <a:chExt cx="7759238" cy="4908437"/>
          </a:xfrm>
        </p:grpSpPr>
        <p:pic>
          <p:nvPicPr>
            <p:cNvPr id="12" name="Рисунок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89226" y="1411288"/>
              <a:ext cx="7759238" cy="4908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34D147EB-0146-4394-B682-962BC319D2E6}"/>
                </a:ext>
              </a:extLst>
            </p:cNvPr>
            <p:cNvSpPr/>
            <p:nvPr/>
          </p:nvSpPr>
          <p:spPr>
            <a:xfrm>
              <a:off x="2340108" y="5743476"/>
              <a:ext cx="5616241" cy="5762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ru-RU" altLang="ru-RU" sz="2000">
                  <a:latin typeface="Tahoma" panose="020B0604030504040204" pitchFamily="34" charset="0"/>
                  <a:cs typeface="Tahoma" panose="020B0604030504040204" pitchFamily="34" charset="0"/>
                </a:rPr>
                <a:t>инвестиционной активности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4286</TotalTime>
  <Words>3788</Words>
  <Application>Microsoft Office PowerPoint</Application>
  <PresentationFormat>Экран (4:3)</PresentationFormat>
  <Paragraphs>416</Paragraphs>
  <Slides>81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81</vt:i4>
      </vt:variant>
    </vt:vector>
  </HeadingPairs>
  <TitlesOfParts>
    <vt:vector size="92" baseType="lpstr">
      <vt:lpstr>Arial</vt:lpstr>
      <vt:lpstr>Calibri</vt:lpstr>
      <vt:lpstr>Tahoma</vt:lpstr>
      <vt:lpstr>Times New Roman</vt:lpstr>
      <vt:lpstr>Times New Roman Cyr</vt:lpstr>
      <vt:lpstr>Wingdings</vt:lpstr>
      <vt:lpstr>Wingdings 2</vt:lpstr>
      <vt:lpstr>Тема Office</vt:lpstr>
      <vt:lpstr>Worksheet</vt:lpstr>
      <vt:lpstr>Chart</vt:lpstr>
      <vt:lpstr>Microsoft Excel 97-2003 Worksheet</vt:lpstr>
      <vt:lpstr>Бюджет Усть-Катавского городского округа на 2019 год и на плановый период 2020 и 2021 годов для граждан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рамках реализации муниципальной программы предусмотрены расходы  в сумме 80,0 тыс.руб. на проведение технической экспертизы и обследования аварийного жилого фонда Усть-Катавского городского округа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рамках реализации муниципальной программы предусмотрены расходы  в сумме 300,0 тыс.руб. на проведение государственной историко-культурной экспертизы проекта зон охраны объекта культурного наследия Дом купца Патрина А.В. </vt:lpstr>
      <vt:lpstr>В рамках реализации муниципальной программы предусмотрены расходы  в сумме 150,0 тыс.руб. на проведение гастрономических фестивалей, конкурсов и других мероприятий, способствующих созданию благоприятных условий для развития туризма: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Непрограммные Расходы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 Усть-Катавского городского округа  на 2016 год для граждан</dc:title>
  <dc:creator>fin38u5</dc:creator>
  <cp:lastModifiedBy>Алексей Александрович Шерстнев</cp:lastModifiedBy>
  <cp:revision>434</cp:revision>
  <dcterms:created xsi:type="dcterms:W3CDTF">2015-12-14T09:39:32Z</dcterms:created>
  <dcterms:modified xsi:type="dcterms:W3CDTF">2018-12-04T12:22:03Z</dcterms:modified>
</cp:coreProperties>
</file>